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256" r:id="rId2"/>
    <p:sldId id="2145708938" r:id="rId3"/>
    <p:sldId id="2145708940" r:id="rId4"/>
    <p:sldId id="2145708959" r:id="rId5"/>
    <p:sldId id="2145708932" r:id="rId6"/>
    <p:sldId id="2145708944" r:id="rId7"/>
    <p:sldId id="2145708954" r:id="rId8"/>
    <p:sldId id="2145708934" r:id="rId9"/>
    <p:sldId id="2145708930" r:id="rId10"/>
    <p:sldId id="2145708935" r:id="rId11"/>
    <p:sldId id="2145708945" r:id="rId12"/>
    <p:sldId id="2145708946" r:id="rId13"/>
    <p:sldId id="2145708941" r:id="rId14"/>
    <p:sldId id="2145708942" r:id="rId15"/>
    <p:sldId id="2145708957" r:id="rId16"/>
    <p:sldId id="2145708958" r:id="rId17"/>
    <p:sldId id="2145708956" r:id="rId18"/>
    <p:sldId id="2145708953" r:id="rId19"/>
    <p:sldId id="2145708951" r:id="rId20"/>
    <p:sldId id="2145708929" r:id="rId21"/>
  </p:sldIdLst>
  <p:sldSz cx="12192000" cy="6858000"/>
  <p:notesSz cx="12192000" cy="6858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F0"/>
    <a:srgbClr val="103D74"/>
    <a:srgbClr val="4F81BD"/>
    <a:srgbClr val="B9CDE5"/>
    <a:srgbClr val="3A6EA5"/>
    <a:srgbClr val="DBEEF4"/>
    <a:srgbClr val="E9EDF4"/>
    <a:srgbClr val="0083C8"/>
    <a:srgbClr val="0082C6"/>
    <a:srgbClr val="2C6B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2838BEF-8BB2-4498-84A7-C5851F593DF1}" styleName="Estilo medio 4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505E3EF-67EA-436B-97B2-0124C06EBD24}" styleName="Estilo medio 4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799B23B-EC83-4686-B30A-512413B5E67A}" styleName="Estilo claro 3 - Acent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Estilo me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Estilo medio 4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C4B1156A-380E-4F78-BDF5-A606A8083BF9}" styleName="Estilo medio 4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ED083AE6-46FA-4A59-8FB0-9F97EB10719F}" styleName="Estilo claro 3 - Acento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132" autoAdjust="0"/>
    <p:restoredTop sz="94291" autoAdjust="0"/>
  </p:normalViewPr>
  <p:slideViewPr>
    <p:cSldViewPr>
      <p:cViewPr varScale="1">
        <p:scale>
          <a:sx n="100" d="100"/>
          <a:sy n="100" d="100"/>
        </p:scale>
        <p:origin x="96" y="32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ISTEMAS01\Desktop\AUDIENCIA%20PUBLICA\PRESUPUESTO\AUDIENCIA_ok.xls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ISTEMAS01\Desktop\AUDIENCIA%20PUBLICA\PRESUPUESTO\AUDIENCIA_ok.xls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ISTEMAS01\Desktop\AUDIENCIA%20PUBLICA\PRESUPUESTO\AUDIENCIA_ok.xls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ISTEMAS01\Desktop\AUDIENCIA%20PUBLICA\PRESUPUESTO\AUDIENCIA_ok.xls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ISTEMAS01\Desktop\AUDIENCIA%20PUBLICA\PRESUPUESTO\AUDIENCIA_ok.xls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ISTEMAS01\Desktop\AUDIENCIA%20PUBLICA\PROCESOS_ABASTECIMIENTO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ISTEMAS01\Desktop\AUDIENCIA%20PUBLICA\PROCESOS_ABASTECIMIENTO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s-PE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PIM!$B$4</c:f>
              <c:strCache>
                <c:ptCount val="1"/>
                <c:pt idx="0">
                  <c:v>PROYECTOS DE INVERSION (PERFILES, EXPEDIENTES, OBRAS )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FE62-4D2F-89F1-5305199BEFB7}"/>
              </c:ext>
            </c:extLst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FE62-4D2F-89F1-5305199BEFB7}"/>
              </c:ext>
            </c:extLst>
          </c:dPt>
          <c:dPt>
            <c:idx val="2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7-FE62-4D2F-89F1-5305199BEFB7}"/>
              </c:ext>
            </c:extLst>
          </c:dPt>
          <c:dPt>
            <c:idx val="3"/>
            <c:invertIfNegative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5-FE62-4D2F-89F1-5305199BEFB7}"/>
              </c:ext>
            </c:extLst>
          </c:dPt>
          <c:dLbls>
            <c:dLbl>
              <c:idx val="0"/>
              <c:layout>
                <c:manualLayout>
                  <c:x val="9.1954022988505746E-3"/>
                  <c:y val="-0.3774487950702771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E62-4D2F-89F1-5305199BEFB7}"/>
                </c:ext>
              </c:extLst>
            </c:dLbl>
            <c:dLbl>
              <c:idx val="1"/>
              <c:layout>
                <c:manualLayout>
                  <c:x val="1.3793103448275862E-2"/>
                  <c:y val="-0.2818611132018303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E62-4D2F-89F1-5305199BEFB7}"/>
                </c:ext>
              </c:extLst>
            </c:dLbl>
            <c:dLbl>
              <c:idx val="2"/>
              <c:layout>
                <c:manualLayout>
                  <c:x val="1.0344827586206896E-2"/>
                  <c:y val="-9.31367156666918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E62-4D2F-89F1-5305199BEFB7}"/>
                </c:ext>
              </c:extLst>
            </c:dLbl>
            <c:dLbl>
              <c:idx val="3"/>
              <c:layout>
                <c:manualLayout>
                  <c:x val="9.1954022988505746E-3"/>
                  <c:y val="-8.08818846579166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E62-4D2F-89F1-5305199BEFB7}"/>
                </c:ext>
              </c:extLst>
            </c:dLbl>
            <c:dLbl>
              <c:idx val="4"/>
              <c:layout>
                <c:manualLayout>
                  <c:x val="2.2988505747126436E-3"/>
                  <c:y val="-5.14702902368560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E62-4D2F-89F1-5305199BEFB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PIM!$C$3:$G$3</c:f>
              <c:strCache>
                <c:ptCount val="5"/>
                <c:pt idx="0">
                  <c:v>PIM</c:v>
                </c:pt>
                <c:pt idx="1">
                  <c:v>Certificado</c:v>
                </c:pt>
                <c:pt idx="2">
                  <c:v>Devengado</c:v>
                </c:pt>
                <c:pt idx="3">
                  <c:v>%CERTIFICADO</c:v>
                </c:pt>
                <c:pt idx="4">
                  <c:v>%DEVENGADO</c:v>
                </c:pt>
              </c:strCache>
            </c:strRef>
          </c:cat>
          <c:val>
            <c:numRef>
              <c:f>PIM!$C$4:$G$4</c:f>
              <c:numCache>
                <c:formatCode>#,##0.00</c:formatCode>
                <c:ptCount val="5"/>
                <c:pt idx="0">
                  <c:v>69991451</c:v>
                </c:pt>
                <c:pt idx="1">
                  <c:v>50341651.680000007</c:v>
                </c:pt>
                <c:pt idx="2">
                  <c:v>9549264.3600000013</c:v>
                </c:pt>
                <c:pt idx="3" formatCode="0.00">
                  <c:v>71.925429407085744</c:v>
                </c:pt>
                <c:pt idx="4" formatCode="0.00">
                  <c:v>13.643472486375517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E62-4D2F-89F1-5305199BEF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876562512"/>
        <c:axId val="1"/>
        <c:axId val="0"/>
      </c:bar3DChart>
      <c:catAx>
        <c:axId val="876562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50000"/>
                  <a:lumOff val="50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87656251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lt1">
                <a:lumMod val="95000"/>
                <a:alpha val="54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s-P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s-PE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PIM!$B$10</c:f>
              <c:strCache>
                <c:ptCount val="1"/>
                <c:pt idx="0">
                  <c:v>PERFILES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8319-498D-826F-3D1B0DF5D269}"/>
              </c:ext>
            </c:extLst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2-8319-498D-826F-3D1B0DF5D269}"/>
              </c:ext>
            </c:extLst>
          </c:dPt>
          <c:dPt>
            <c:idx val="2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8319-498D-826F-3D1B0DF5D269}"/>
              </c:ext>
            </c:extLst>
          </c:dPt>
          <c:dLbls>
            <c:dLbl>
              <c:idx val="0"/>
              <c:layout>
                <c:manualLayout>
                  <c:x val="8.3333333333332829E-3"/>
                  <c:y val="-4.16666666666667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319-498D-826F-3D1B0DF5D269}"/>
                </c:ext>
              </c:extLst>
            </c:dLbl>
            <c:dLbl>
              <c:idx val="1"/>
              <c:layout>
                <c:manualLayout>
                  <c:x val="1.3888888888888788E-2"/>
                  <c:y val="-9.25925925925925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319-498D-826F-3D1B0DF5D269}"/>
                </c:ext>
              </c:extLst>
            </c:dLbl>
            <c:dLbl>
              <c:idx val="2"/>
              <c:layout>
                <c:manualLayout>
                  <c:x val="3.6111111111111108E-2"/>
                  <c:y val="-3.70370370370371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319-498D-826F-3D1B0DF5D26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PIM!$C$9:$E$9</c:f>
              <c:strCache>
                <c:ptCount val="3"/>
                <c:pt idx="0">
                  <c:v>PIM</c:v>
                </c:pt>
                <c:pt idx="1">
                  <c:v>CERTIFICADO</c:v>
                </c:pt>
                <c:pt idx="2">
                  <c:v>DEVENGADO</c:v>
                </c:pt>
              </c:strCache>
            </c:strRef>
          </c:cat>
          <c:val>
            <c:numRef>
              <c:f>PIM!$C$10:$E$10</c:f>
              <c:numCache>
                <c:formatCode>#,##0.00</c:formatCode>
                <c:ptCount val="3"/>
                <c:pt idx="0">
                  <c:v>413627</c:v>
                </c:pt>
                <c:pt idx="1">
                  <c:v>389703.44</c:v>
                </c:pt>
                <c:pt idx="2">
                  <c:v>208758.39999999999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319-498D-826F-3D1B0DF5D26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907191552"/>
        <c:axId val="1907201632"/>
        <c:axId val="0"/>
      </c:bar3DChart>
      <c:catAx>
        <c:axId val="1907191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1907201632"/>
        <c:crosses val="autoZero"/>
        <c:auto val="1"/>
        <c:lblAlgn val="ctr"/>
        <c:lblOffset val="100"/>
        <c:noMultiLvlLbl val="0"/>
      </c:catAx>
      <c:valAx>
        <c:axId val="19072016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50000"/>
                  <a:lumOff val="50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19071915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s-P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s-PE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PIM!$B$11</c:f>
              <c:strCache>
                <c:ptCount val="1"/>
                <c:pt idx="0">
                  <c:v>EXPEDIENTES TECNICOS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894E-4B1A-8863-5261701C3836}"/>
              </c:ext>
            </c:extLst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2-894E-4B1A-8863-5261701C3836}"/>
              </c:ext>
            </c:extLst>
          </c:dPt>
          <c:dPt>
            <c:idx val="2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894E-4B1A-8863-5261701C3836}"/>
              </c:ext>
            </c:extLst>
          </c:dPt>
          <c:dLbls>
            <c:dLbl>
              <c:idx val="0"/>
              <c:layout>
                <c:manualLayout>
                  <c:x val="1.9633518286673306E-2"/>
                  <c:y val="-1.21720692527653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038277344642919"/>
                      <c:h val="9.083307315944255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894E-4B1A-8863-5261701C3836}"/>
                </c:ext>
              </c:extLst>
            </c:dLbl>
            <c:dLbl>
              <c:idx val="1"/>
              <c:layout>
                <c:manualLayout>
                  <c:x val="4.8656051717315116E-2"/>
                  <c:y val="-2.81915373000676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616590414876078"/>
                      <c:h val="8.121672858904506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894E-4B1A-8863-5261701C3836}"/>
                </c:ext>
              </c:extLst>
            </c:dLbl>
            <c:dLbl>
              <c:idx val="2"/>
              <c:layout>
                <c:manualLayout>
                  <c:x val="2.5862068965517137E-2"/>
                  <c:y val="-1.12766149200271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94E-4B1A-8863-5261701C383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PIM!$C$9:$E$9</c:f>
              <c:strCache>
                <c:ptCount val="3"/>
                <c:pt idx="0">
                  <c:v>PIM</c:v>
                </c:pt>
                <c:pt idx="1">
                  <c:v>CERTIFICADO</c:v>
                </c:pt>
                <c:pt idx="2">
                  <c:v>DEVENGADO</c:v>
                </c:pt>
              </c:strCache>
            </c:strRef>
          </c:cat>
          <c:val>
            <c:numRef>
              <c:f>PIM!$C$11:$E$11</c:f>
              <c:numCache>
                <c:formatCode>#,##0.00</c:formatCode>
                <c:ptCount val="3"/>
                <c:pt idx="0">
                  <c:v>3967157</c:v>
                </c:pt>
                <c:pt idx="1">
                  <c:v>2355516.91</c:v>
                </c:pt>
                <c:pt idx="2">
                  <c:v>299860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94E-4B1A-8863-5261701C383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907197312"/>
        <c:axId val="1825605056"/>
        <c:axId val="0"/>
      </c:bar3DChart>
      <c:catAx>
        <c:axId val="19071973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1825605056"/>
        <c:crosses val="autoZero"/>
        <c:auto val="1"/>
        <c:lblAlgn val="ctr"/>
        <c:lblOffset val="100"/>
        <c:noMultiLvlLbl val="0"/>
      </c:catAx>
      <c:valAx>
        <c:axId val="18256050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50000"/>
                  <a:lumOff val="50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19071973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s-P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s-PE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PIM!$B$12</c:f>
              <c:strCache>
                <c:ptCount val="1"/>
                <c:pt idx="0">
                  <c:v>EJECUCION DE OBRA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63165247388118"/>
                      <c:h val="8.121674470892539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F125-47C0-83A2-97F4917A56FD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342368921778347"/>
                      <c:h val="8.121674470892539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F125-47C0-83A2-97F4917A56FD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67355820844635"/>
                      <c:h val="8.121674470892539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F125-47C0-83A2-97F4917A56F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PIM!$C$9:$E$9</c:f>
              <c:strCache>
                <c:ptCount val="3"/>
                <c:pt idx="0">
                  <c:v>PIM</c:v>
                </c:pt>
                <c:pt idx="1">
                  <c:v>CERTIFICADO</c:v>
                </c:pt>
                <c:pt idx="2">
                  <c:v>DEVENGADO</c:v>
                </c:pt>
              </c:strCache>
            </c:strRef>
          </c:cat>
          <c:val>
            <c:numRef>
              <c:f>PIM!$C$12:$E$12</c:f>
              <c:numCache>
                <c:formatCode>#,##0.00</c:formatCode>
                <c:ptCount val="3"/>
                <c:pt idx="0">
                  <c:v>65610667</c:v>
                </c:pt>
                <c:pt idx="1">
                  <c:v>47596431.329999998</c:v>
                </c:pt>
                <c:pt idx="2">
                  <c:v>9040645.959999999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125-47C0-83A2-97F4917A56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23045088"/>
        <c:axId val="2123043648"/>
        <c:axId val="0"/>
      </c:bar3DChart>
      <c:catAx>
        <c:axId val="2123045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2123043648"/>
        <c:crosses val="autoZero"/>
        <c:auto val="1"/>
        <c:lblAlgn val="ctr"/>
        <c:lblOffset val="100"/>
        <c:noMultiLvlLbl val="0"/>
      </c:catAx>
      <c:valAx>
        <c:axId val="21230436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50000"/>
                  <a:lumOff val="50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21230450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s-PE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s-PE"/>
              <a:t>PORCENTAJE DE EJECUCIÓN A NIVEL DE CERTIFICADO Y DEVENGADO DE LOS PROYECTOS DE INVERSIÓN</a:t>
            </a:r>
          </a:p>
        </c:rich>
      </c:tx>
      <c:layout>
        <c:manualLayout>
          <c:xMode val="edge"/>
          <c:yMode val="edge"/>
          <c:x val="0.18339839920440515"/>
          <c:y val="1.193225623183506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s-PE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PIM!$F$9</c:f>
              <c:strCache>
                <c:ptCount val="1"/>
                <c:pt idx="0">
                  <c:v>%CERTIFICADO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2.8691980071951353E-2"/>
                  <c:y val="-3.5797006731340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3FB-4F2B-9F3C-E3F5BF207D11}"/>
                </c:ext>
              </c:extLst>
            </c:dLbl>
            <c:dLbl>
              <c:idx val="1"/>
              <c:layout>
                <c:manualLayout>
                  <c:x val="2.0084386050365947E-2"/>
                  <c:y val="-3.5797006731340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3FB-4F2B-9F3C-E3F5BF207D11}"/>
                </c:ext>
              </c:extLst>
            </c:dLbl>
            <c:dLbl>
              <c:idx val="2"/>
              <c:layout>
                <c:manualLayout>
                  <c:x val="2.2953584057561083E-2"/>
                  <c:y val="-2.86376053850724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3FB-4F2B-9F3C-E3F5BF207D11}"/>
                </c:ext>
              </c:extLst>
            </c:dLbl>
            <c:dLbl>
              <c:idx val="3"/>
              <c:layout>
                <c:manualLayout>
                  <c:x val="1.2911391032378004E-2"/>
                  <c:y val="-3.34105396159178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3FB-4F2B-9F3C-E3F5BF207D1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PIM!$B$10:$B$13</c:f>
              <c:strCache>
                <c:ptCount val="4"/>
                <c:pt idx="0">
                  <c:v>PERFILES</c:v>
                </c:pt>
                <c:pt idx="1">
                  <c:v>EXPEDIENTES TECNICOS</c:v>
                </c:pt>
                <c:pt idx="2">
                  <c:v>EJECUCION DE OBRA</c:v>
                </c:pt>
                <c:pt idx="3">
                  <c:v>TOTAL</c:v>
                </c:pt>
              </c:strCache>
            </c:strRef>
          </c:cat>
          <c:val>
            <c:numRef>
              <c:f>PIM!$F$10:$F$13</c:f>
              <c:numCache>
                <c:formatCode>0.00</c:formatCode>
                <c:ptCount val="4"/>
                <c:pt idx="0">
                  <c:v>94.216151266720985</c:v>
                </c:pt>
                <c:pt idx="1">
                  <c:v>59.375439641032607</c:v>
                </c:pt>
                <c:pt idx="2">
                  <c:v>72.543739465413452</c:v>
                </c:pt>
                <c:pt idx="3">
                  <c:v>71.92542940708573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3FB-4F2B-9F3C-E3F5BF207D11}"/>
            </c:ext>
          </c:extLst>
        </c:ser>
        <c:ser>
          <c:idx val="1"/>
          <c:order val="1"/>
          <c:tx>
            <c:strRef>
              <c:f>PIM!$G$9</c:f>
              <c:strCache>
                <c:ptCount val="1"/>
                <c:pt idx="0">
                  <c:v>%DEVENGADO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1.0042193025182921E-2"/>
                  <c:y val="-5.25022765392995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3FB-4F2B-9F3C-E3F5BF207D11}"/>
                </c:ext>
              </c:extLst>
            </c:dLbl>
            <c:dLbl>
              <c:idx val="1"/>
              <c:layout>
                <c:manualLayout>
                  <c:x val="8.607594021585405E-3"/>
                  <c:y val="-5.01158094238767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3FB-4F2B-9F3C-E3F5BF207D11}"/>
                </c:ext>
              </c:extLst>
            </c:dLbl>
            <c:dLbl>
              <c:idx val="2"/>
              <c:layout>
                <c:manualLayout>
                  <c:x val="1.5780589039573245E-2"/>
                  <c:y val="-5.25022765392994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3FB-4F2B-9F3C-E3F5BF207D11}"/>
                </c:ext>
              </c:extLst>
            </c:dLbl>
            <c:dLbl>
              <c:idx val="3"/>
              <c:layout>
                <c:manualLayout>
                  <c:x val="1.8649787046768274E-2"/>
                  <c:y val="-5.48887436547222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3FB-4F2B-9F3C-E3F5BF207D1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PIM!$B$10:$B$13</c:f>
              <c:strCache>
                <c:ptCount val="4"/>
                <c:pt idx="0">
                  <c:v>PERFILES</c:v>
                </c:pt>
                <c:pt idx="1">
                  <c:v>EXPEDIENTES TECNICOS</c:v>
                </c:pt>
                <c:pt idx="2">
                  <c:v>EJECUCION DE OBRA</c:v>
                </c:pt>
                <c:pt idx="3">
                  <c:v>TOTAL</c:v>
                </c:pt>
              </c:strCache>
            </c:strRef>
          </c:cat>
          <c:val>
            <c:numRef>
              <c:f>PIM!$G$10:$G$13</c:f>
              <c:numCache>
                <c:formatCode>0.00</c:formatCode>
                <c:ptCount val="4"/>
                <c:pt idx="0">
                  <c:v>50.470206248624969</c:v>
                </c:pt>
                <c:pt idx="1">
                  <c:v>7.5585614584953404</c:v>
                </c:pt>
                <c:pt idx="2">
                  <c:v>13.779231904470654</c:v>
                </c:pt>
                <c:pt idx="3">
                  <c:v>13.643472486375513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C3FB-4F2B-9F3C-E3F5BF207D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0337920"/>
        <c:axId val="1"/>
        <c:axId val="0"/>
      </c:bar3DChart>
      <c:catAx>
        <c:axId val="110337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50000"/>
                  <a:lumOff val="50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1103379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s-PE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s-PE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s-ES" dirty="0"/>
              <a:t>Procesos</a:t>
            </a:r>
            <a:endParaRPr lang="es-PE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s-PE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Hoja2!$B$1</c:f>
              <c:strCache>
                <c:ptCount val="1"/>
                <c:pt idx="0">
                  <c:v>AS</c:v>
                </c:pt>
              </c:strCache>
            </c:strRef>
          </c:tx>
          <c:spPr>
            <a:gradFill rotWithShape="1">
              <a:gsLst>
                <a:gs pos="100000">
                  <a:srgbClr val="FFFF00"/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Hoja2!$A$2:$A$7</c:f>
              <c:strCache>
                <c:ptCount val="6"/>
                <c:pt idx="0">
                  <c:v> CULMINADO</c:v>
                </c:pt>
                <c:pt idx="1">
                  <c:v>ABSOLUCION DE CONSULTAS Y OBSERVACIONES</c:v>
                </c:pt>
                <c:pt idx="2">
                  <c:v>DESIERTO</c:v>
                </c:pt>
                <c:pt idx="3">
                  <c:v>EN EJECUCION</c:v>
                </c:pt>
                <c:pt idx="4">
                  <c:v>EVALUACION DE OFERTAS</c:v>
                </c:pt>
                <c:pt idx="5">
                  <c:v>SUSCRIPCION DE CONTRATO</c:v>
                </c:pt>
              </c:strCache>
            </c:strRef>
          </c:cat>
          <c:val>
            <c:numRef>
              <c:f>Hoja2!$B$2:$B$7</c:f>
              <c:numCache>
                <c:formatCode>General</c:formatCode>
                <c:ptCount val="6"/>
                <c:pt idx="0">
                  <c:v>8</c:v>
                </c:pt>
                <c:pt idx="3">
                  <c:v>22</c:v>
                </c:pt>
                <c:pt idx="4">
                  <c:v>2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ADC-4E7D-9F0E-DC75983F94D1}"/>
            </c:ext>
          </c:extLst>
        </c:ser>
        <c:ser>
          <c:idx val="1"/>
          <c:order val="1"/>
          <c:tx>
            <c:strRef>
              <c:f>Hoja2!$C$1</c:f>
              <c:strCache>
                <c:ptCount val="1"/>
                <c:pt idx="0">
                  <c:v>CP</c:v>
                </c:pt>
              </c:strCache>
            </c:strRef>
          </c:tx>
          <c:spPr>
            <a:gradFill rotWithShape="1">
              <a:gsLst>
                <a:gs pos="100000">
                  <a:srgbClr val="FF0000"/>
                </a:gs>
                <a:gs pos="100000">
                  <a:srgbClr val="FF0000"/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Hoja2!$A$2:$A$7</c:f>
              <c:strCache>
                <c:ptCount val="6"/>
                <c:pt idx="0">
                  <c:v> CULMINADO</c:v>
                </c:pt>
                <c:pt idx="1">
                  <c:v>ABSOLUCION DE CONSULTAS Y OBSERVACIONES</c:v>
                </c:pt>
                <c:pt idx="2">
                  <c:v>DESIERTO</c:v>
                </c:pt>
                <c:pt idx="3">
                  <c:v>EN EJECUCION</c:v>
                </c:pt>
                <c:pt idx="4">
                  <c:v>EVALUACION DE OFERTAS</c:v>
                </c:pt>
                <c:pt idx="5">
                  <c:v>SUSCRIPCION DE CONTRATO</c:v>
                </c:pt>
              </c:strCache>
            </c:strRef>
          </c:cat>
          <c:val>
            <c:numRef>
              <c:f>Hoja2!$C$2:$C$7</c:f>
              <c:numCache>
                <c:formatCode>General</c:formatCode>
                <c:ptCount val="6"/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ADC-4E7D-9F0E-DC75983F94D1}"/>
            </c:ext>
          </c:extLst>
        </c:ser>
        <c:ser>
          <c:idx val="2"/>
          <c:order val="2"/>
          <c:tx>
            <c:strRef>
              <c:f>Hoja2!$D$1</c:f>
              <c:strCache>
                <c:ptCount val="1"/>
                <c:pt idx="0">
                  <c:v>LP</c:v>
                </c:pt>
              </c:strCache>
            </c:strRef>
          </c:tx>
          <c:spPr>
            <a:gradFill rotWithShape="1">
              <a:gsLst>
                <a:gs pos="94000">
                  <a:srgbClr val="00B050"/>
                </a:gs>
                <a:gs pos="99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Hoja2!$A$2:$A$7</c:f>
              <c:strCache>
                <c:ptCount val="6"/>
                <c:pt idx="0">
                  <c:v> CULMINADO</c:v>
                </c:pt>
                <c:pt idx="1">
                  <c:v>ABSOLUCION DE CONSULTAS Y OBSERVACIONES</c:v>
                </c:pt>
                <c:pt idx="2">
                  <c:v>DESIERTO</c:v>
                </c:pt>
                <c:pt idx="3">
                  <c:v>EN EJECUCION</c:v>
                </c:pt>
                <c:pt idx="4">
                  <c:v>EVALUACION DE OFERTAS</c:v>
                </c:pt>
                <c:pt idx="5">
                  <c:v>SUSCRIPCION DE CONTRATO</c:v>
                </c:pt>
              </c:strCache>
            </c:strRef>
          </c:cat>
          <c:val>
            <c:numRef>
              <c:f>Hoja2!$D$2:$D$7</c:f>
              <c:numCache>
                <c:formatCode>General</c:formatCode>
                <c:ptCount val="6"/>
                <c:pt idx="1">
                  <c:v>1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ADC-4E7D-9F0E-DC75983F94D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593812128"/>
        <c:axId val="593820288"/>
        <c:axId val="0"/>
      </c:bar3DChart>
      <c:catAx>
        <c:axId val="593812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593820288"/>
        <c:crosses val="autoZero"/>
        <c:auto val="1"/>
        <c:lblAlgn val="ctr"/>
        <c:lblOffset val="100"/>
        <c:noMultiLvlLbl val="0"/>
      </c:catAx>
      <c:valAx>
        <c:axId val="5938202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50000"/>
                  <a:lumOff val="5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5938121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95158197060952743"/>
          <c:y val="0.15302264413195923"/>
          <c:w val="3.7409235227503022E-2"/>
          <c:h val="0.3818130727627402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s-P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s-PE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PROCxMONT!$A$2</c:f>
              <c:strCache>
                <c:ptCount val="1"/>
                <c:pt idx="0">
                  <c:v>AS</c:v>
                </c:pt>
              </c:strCache>
            </c:strRef>
          </c:tx>
          <c:spPr>
            <a:gradFill rotWithShape="1">
              <a:gsLst>
                <a:gs pos="100000">
                  <a:srgbClr val="FFFF00"/>
                </a:gs>
                <a:gs pos="10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c:spPr>
          <c:invertIfNegative val="0"/>
          <c:dLbls>
            <c:dLbl>
              <c:idx val="0"/>
              <c:layout>
                <c:manualLayout>
                  <c:x val="1.2396694214876033E-2"/>
                  <c:y val="-1.85883073399517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536-4CED-811C-15A3D9A8C601}"/>
                </c:ext>
              </c:extLst>
            </c:dLbl>
            <c:dLbl>
              <c:idx val="3"/>
              <c:layout>
                <c:manualLayout>
                  <c:x val="1.5151515151515152E-2"/>
                  <c:y val="-4.08942761478938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536-4CED-811C-15A3D9A8C601}"/>
                </c:ext>
              </c:extLst>
            </c:dLbl>
            <c:dLbl>
              <c:idx val="4"/>
              <c:layout>
                <c:manualLayout>
                  <c:x val="-9.6418732782370155E-3"/>
                  <c:y val="-2.23059688079420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536-4CED-811C-15A3D9A8C601}"/>
                </c:ext>
              </c:extLst>
            </c:dLbl>
            <c:dLbl>
              <c:idx val="5"/>
              <c:layout>
                <c:manualLayout>
                  <c:x val="1.1019283746556474E-2"/>
                  <c:y val="-2.9741291743922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536-4CED-811C-15A3D9A8C60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PROCxMONT!$B$1:$G$1</c:f>
              <c:strCache>
                <c:ptCount val="6"/>
                <c:pt idx="0">
                  <c:v> CULMINADO</c:v>
                </c:pt>
                <c:pt idx="1">
                  <c:v>ABSOLUCION DE CONSULTAS Y OBSERVACIONES</c:v>
                </c:pt>
                <c:pt idx="2">
                  <c:v>DESIERTO</c:v>
                </c:pt>
                <c:pt idx="3">
                  <c:v>EN EJECUCION</c:v>
                </c:pt>
                <c:pt idx="4">
                  <c:v>EVALUACION DE OFERTAS</c:v>
                </c:pt>
                <c:pt idx="5">
                  <c:v>SUSCRIPCION DE CONTRATO</c:v>
                </c:pt>
              </c:strCache>
            </c:strRef>
          </c:cat>
          <c:val>
            <c:numRef>
              <c:f>PROCxMONT!$B$2:$G$2</c:f>
              <c:numCache>
                <c:formatCode>#,##0.00</c:formatCode>
                <c:ptCount val="6"/>
                <c:pt idx="0">
                  <c:v>3165177.3000000003</c:v>
                </c:pt>
                <c:pt idx="3">
                  <c:v>32772396.34</c:v>
                </c:pt>
                <c:pt idx="4">
                  <c:v>432719.27999999997</c:v>
                </c:pt>
                <c:pt idx="5">
                  <c:v>754573.03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536-4CED-811C-15A3D9A8C601}"/>
            </c:ext>
          </c:extLst>
        </c:ser>
        <c:ser>
          <c:idx val="1"/>
          <c:order val="1"/>
          <c:tx>
            <c:strRef>
              <c:f>PROCxMONT!$A$3</c:f>
              <c:strCache>
                <c:ptCount val="1"/>
                <c:pt idx="0">
                  <c:v>CP</c:v>
                </c:pt>
              </c:strCache>
            </c:strRef>
          </c:tx>
          <c:spPr>
            <a:gradFill rotWithShape="1">
              <a:gsLst>
                <a:gs pos="100000">
                  <a:srgbClr val="FF0000"/>
                </a:gs>
                <a:gs pos="10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c:spPr>
          <c:invertIfNegative val="0"/>
          <c:dLbls>
            <c:dLbl>
              <c:idx val="2"/>
              <c:layout>
                <c:manualLayout>
                  <c:x val="1.2396694214876033E-2"/>
                  <c:y val="-2.23059688079420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536-4CED-811C-15A3D9A8C60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PROCxMONT!$B$1:$G$1</c:f>
              <c:strCache>
                <c:ptCount val="6"/>
                <c:pt idx="0">
                  <c:v> CULMINADO</c:v>
                </c:pt>
                <c:pt idx="1">
                  <c:v>ABSOLUCION DE CONSULTAS Y OBSERVACIONES</c:v>
                </c:pt>
                <c:pt idx="2">
                  <c:v>DESIERTO</c:v>
                </c:pt>
                <c:pt idx="3">
                  <c:v>EN EJECUCION</c:v>
                </c:pt>
                <c:pt idx="4">
                  <c:v>EVALUACION DE OFERTAS</c:v>
                </c:pt>
                <c:pt idx="5">
                  <c:v>SUSCRIPCION DE CONTRATO</c:v>
                </c:pt>
              </c:strCache>
            </c:strRef>
          </c:cat>
          <c:val>
            <c:numRef>
              <c:f>PROCxMONT!$B$3:$G$3</c:f>
              <c:numCache>
                <c:formatCode>#,##0.00</c:formatCode>
                <c:ptCount val="6"/>
                <c:pt idx="2">
                  <c:v>592000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536-4CED-811C-15A3D9A8C601}"/>
            </c:ext>
          </c:extLst>
        </c:ser>
        <c:ser>
          <c:idx val="2"/>
          <c:order val="2"/>
          <c:tx>
            <c:strRef>
              <c:f>PROCxMONT!$A$4</c:f>
              <c:strCache>
                <c:ptCount val="1"/>
                <c:pt idx="0">
                  <c:v>LP</c:v>
                </c:pt>
              </c:strCache>
            </c:strRef>
          </c:tx>
          <c:spPr>
            <a:gradFill rotWithShape="1">
              <a:gsLst>
                <a:gs pos="100000">
                  <a:srgbClr val="00B050"/>
                </a:gs>
                <a:gs pos="10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c:spPr>
          <c:invertIfNegative val="0"/>
          <c:dLbls>
            <c:dLbl>
              <c:idx val="1"/>
              <c:layout>
                <c:manualLayout>
                  <c:x val="9.6418732782369149E-3"/>
                  <c:y val="-2.97412917439227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536-4CED-811C-15A3D9A8C601}"/>
                </c:ext>
              </c:extLst>
            </c:dLbl>
            <c:dLbl>
              <c:idx val="4"/>
              <c:layout>
                <c:manualLayout>
                  <c:x val="8.264462809917255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536-4CED-811C-15A3D9A8C60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PROCxMONT!$B$1:$G$1</c:f>
              <c:strCache>
                <c:ptCount val="6"/>
                <c:pt idx="0">
                  <c:v> CULMINADO</c:v>
                </c:pt>
                <c:pt idx="1">
                  <c:v>ABSOLUCION DE CONSULTAS Y OBSERVACIONES</c:v>
                </c:pt>
                <c:pt idx="2">
                  <c:v>DESIERTO</c:v>
                </c:pt>
                <c:pt idx="3">
                  <c:v>EN EJECUCION</c:v>
                </c:pt>
                <c:pt idx="4">
                  <c:v>EVALUACION DE OFERTAS</c:v>
                </c:pt>
                <c:pt idx="5">
                  <c:v>SUSCRIPCION DE CONTRATO</c:v>
                </c:pt>
              </c:strCache>
            </c:strRef>
          </c:cat>
          <c:val>
            <c:numRef>
              <c:f>PROCxMONT!$B$4:$G$4</c:f>
              <c:numCache>
                <c:formatCode>#,##0.00</c:formatCode>
                <c:ptCount val="6"/>
                <c:pt idx="1">
                  <c:v>57393867.200000003</c:v>
                </c:pt>
                <c:pt idx="4">
                  <c:v>3538225.49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536-4CED-811C-15A3D9A8C6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017411664"/>
        <c:axId val="2017402064"/>
        <c:axId val="0"/>
      </c:bar3DChart>
      <c:catAx>
        <c:axId val="2017411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2017402064"/>
        <c:crosses val="autoZero"/>
        <c:auto val="1"/>
        <c:lblAlgn val="ctr"/>
        <c:lblOffset val="100"/>
        <c:noMultiLvlLbl val="0"/>
      </c:catAx>
      <c:valAx>
        <c:axId val="20174020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50000"/>
                  <a:lumOff val="50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2017411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s-P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s-P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4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/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dk1">
            <a:lumMod val="60000"/>
            <a:lumOff val="4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/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94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/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dk1">
            <a:lumMod val="60000"/>
            <a:lumOff val="4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/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94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/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dk1">
            <a:lumMod val="60000"/>
            <a:lumOff val="4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/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94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/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dk1">
            <a:lumMod val="60000"/>
            <a:lumOff val="4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/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94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/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dk1">
            <a:lumMod val="60000"/>
            <a:lumOff val="4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/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94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/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dk1">
            <a:lumMod val="60000"/>
            <a:lumOff val="4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/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94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/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dk1">
            <a:lumMod val="60000"/>
            <a:lumOff val="4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/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5E484A-F0CD-4429-B9DE-3A8673513DD6}" type="datetimeFigureOut">
              <a:rPr lang="es-PE" smtClean="0"/>
              <a:t>10/05/2024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A86CF4-A1E6-44A9-8B9E-A08021A7960A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924612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 rotWithShape="1">
          <a:blip r:embed="rId2" cstate="print"/>
          <a:srcRect r="13043"/>
          <a:stretch/>
        </p:blipFill>
        <p:spPr>
          <a:xfrm>
            <a:off x="1" y="0"/>
            <a:ext cx="12191999" cy="685799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828799" y="288163"/>
            <a:ext cx="9152509" cy="3911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2C6CB3"/>
                </a:solidFill>
                <a:latin typeface="Verdana"/>
                <a:cs typeface="Verdana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99160" y="373380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01275785-37BE-44DA-B965-8A3AD00EC1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5522" y="6288691"/>
            <a:ext cx="746239" cy="521397"/>
          </a:xfrm>
          <a:prstGeom prst="rect">
            <a:avLst/>
          </a:prstGeom>
        </p:spPr>
      </p:pic>
      <p:grpSp>
        <p:nvGrpSpPr>
          <p:cNvPr id="13" name="Grupo 12">
            <a:extLst>
              <a:ext uri="{FF2B5EF4-FFF2-40B4-BE49-F238E27FC236}">
                <a16:creationId xmlns:a16="http://schemas.microsoft.com/office/drawing/2014/main" id="{8E3EAA96-044A-4AA5-99C4-4354344E8DB6}"/>
              </a:ext>
            </a:extLst>
          </p:cNvPr>
          <p:cNvGrpSpPr/>
          <p:nvPr userDrawn="1"/>
        </p:nvGrpSpPr>
        <p:grpSpPr>
          <a:xfrm>
            <a:off x="11084827" y="216454"/>
            <a:ext cx="1107173" cy="469346"/>
            <a:chOff x="11084827" y="74689"/>
            <a:chExt cx="1107173" cy="469346"/>
          </a:xfrm>
        </p:grpSpPr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F43D7E7E-C49D-4D0A-933B-B1FC583D98AB}"/>
                </a:ext>
              </a:extLst>
            </p:cNvPr>
            <p:cNvSpPr txBox="1"/>
            <p:nvPr userDrawn="1"/>
          </p:nvSpPr>
          <p:spPr>
            <a:xfrm>
              <a:off x="11084827" y="74689"/>
              <a:ext cx="9864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PE" b="1" i="1" dirty="0">
                  <a:solidFill>
                    <a:srgbClr val="0070C0"/>
                  </a:solidFill>
                </a:rPr>
                <a:t>#Ancash</a:t>
              </a:r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40F891CD-7313-4F5F-A957-137DC80E752D}"/>
                </a:ext>
              </a:extLst>
            </p:cNvPr>
            <p:cNvSpPr txBox="1"/>
            <p:nvPr userDrawn="1"/>
          </p:nvSpPr>
          <p:spPr>
            <a:xfrm>
              <a:off x="11441474" y="236258"/>
              <a:ext cx="7505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PE" sz="1400" b="0" i="1" dirty="0">
                  <a:solidFill>
                    <a:srgbClr val="00B0F0"/>
                  </a:solidFill>
                </a:rPr>
                <a:t>Cambia</a:t>
              </a:r>
            </a:p>
          </p:txBody>
        </p:sp>
      </p:grpSp>
      <p:sp>
        <p:nvSpPr>
          <p:cNvPr id="10" name="Paralelogramo 9">
            <a:extLst>
              <a:ext uri="{FF2B5EF4-FFF2-40B4-BE49-F238E27FC236}">
                <a16:creationId xmlns:a16="http://schemas.microsoft.com/office/drawing/2014/main" id="{C53F008C-278C-2E49-30CB-4B99C825D967}"/>
              </a:ext>
            </a:extLst>
          </p:cNvPr>
          <p:cNvSpPr/>
          <p:nvPr userDrawn="1"/>
        </p:nvSpPr>
        <p:spPr>
          <a:xfrm>
            <a:off x="685755" y="0"/>
            <a:ext cx="1158240" cy="838200"/>
          </a:xfrm>
          <a:prstGeom prst="parallelogram">
            <a:avLst>
              <a:gd name="adj" fmla="val 50822"/>
            </a:avLst>
          </a:prstGeom>
          <a:solidFill>
            <a:schemeClr val="accent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g object 16">
            <a:extLst>
              <a:ext uri="{FF2B5EF4-FFF2-40B4-BE49-F238E27FC236}">
                <a16:creationId xmlns:a16="http://schemas.microsoft.com/office/drawing/2014/main" id="{C34DC81C-FA8C-4B16-A9BC-C501985C6AAA}"/>
              </a:ext>
            </a:extLst>
          </p:cNvPr>
          <p:cNvPicPr/>
          <p:nvPr userDrawn="1"/>
        </p:nvPicPr>
        <p:blipFill rotWithShape="1">
          <a:blip r:embed="rId2" cstate="print"/>
          <a:srcRect l="3125" r="21947"/>
          <a:stretch/>
        </p:blipFill>
        <p:spPr>
          <a:xfrm flipH="1">
            <a:off x="-1" y="3"/>
            <a:ext cx="12179299" cy="6857997"/>
          </a:xfrm>
          <a:prstGeom prst="rect">
            <a:avLst/>
          </a:prstGeom>
        </p:spPr>
      </p:pic>
      <p:grpSp>
        <p:nvGrpSpPr>
          <p:cNvPr id="17" name="Grupo 16">
            <a:extLst>
              <a:ext uri="{FF2B5EF4-FFF2-40B4-BE49-F238E27FC236}">
                <a16:creationId xmlns:a16="http://schemas.microsoft.com/office/drawing/2014/main" id="{7BC6517F-5B18-4938-8787-6726A8F0515C}"/>
              </a:ext>
            </a:extLst>
          </p:cNvPr>
          <p:cNvGrpSpPr/>
          <p:nvPr userDrawn="1"/>
        </p:nvGrpSpPr>
        <p:grpSpPr>
          <a:xfrm>
            <a:off x="11084827" y="216454"/>
            <a:ext cx="1107173" cy="469346"/>
            <a:chOff x="11084827" y="74689"/>
            <a:chExt cx="1107173" cy="469346"/>
          </a:xfrm>
        </p:grpSpPr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48A3F727-DAF0-40A1-87D5-21200C7288E2}"/>
                </a:ext>
              </a:extLst>
            </p:cNvPr>
            <p:cNvSpPr txBox="1"/>
            <p:nvPr userDrawn="1"/>
          </p:nvSpPr>
          <p:spPr>
            <a:xfrm>
              <a:off x="11084827" y="74689"/>
              <a:ext cx="9864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PE" b="1" i="1" dirty="0">
                  <a:solidFill>
                    <a:srgbClr val="0070C0"/>
                  </a:solidFill>
                </a:rPr>
                <a:t>#Ancash</a:t>
              </a:r>
            </a:p>
          </p:txBody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70DEADA2-FC0D-4F18-A108-FC65D00B759D}"/>
                </a:ext>
              </a:extLst>
            </p:cNvPr>
            <p:cNvSpPr txBox="1"/>
            <p:nvPr userDrawn="1"/>
          </p:nvSpPr>
          <p:spPr>
            <a:xfrm>
              <a:off x="11441474" y="236258"/>
              <a:ext cx="7505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PE" sz="1400" b="0" i="1" dirty="0">
                  <a:solidFill>
                    <a:srgbClr val="00B0F0"/>
                  </a:solidFill>
                </a:rPr>
                <a:t>Cambia</a:t>
              </a:r>
            </a:p>
          </p:txBody>
        </p:sp>
      </p:grpSp>
      <p:sp>
        <p:nvSpPr>
          <p:cNvPr id="21" name="Rectángulo: una sola esquina redondeada 20">
            <a:extLst>
              <a:ext uri="{FF2B5EF4-FFF2-40B4-BE49-F238E27FC236}">
                <a16:creationId xmlns:a16="http://schemas.microsoft.com/office/drawing/2014/main" id="{6CFD52C8-3979-4216-A269-65FBEE3AA75D}"/>
              </a:ext>
            </a:extLst>
          </p:cNvPr>
          <p:cNvSpPr/>
          <p:nvPr userDrawn="1"/>
        </p:nvSpPr>
        <p:spPr>
          <a:xfrm flipV="1">
            <a:off x="0" y="0"/>
            <a:ext cx="986424" cy="609538"/>
          </a:xfrm>
          <a:prstGeom prst="round1Rect">
            <a:avLst>
              <a:gd name="adj" fmla="val 35123"/>
            </a:avLst>
          </a:prstGeom>
          <a:solidFill>
            <a:schemeClr val="bg1"/>
          </a:solidFill>
          <a:ln w="3175">
            <a:noFill/>
          </a:ln>
          <a:scene3d>
            <a:camera prst="obliqueBottomRight"/>
            <a:lightRig rig="threePt" dir="t"/>
          </a:scene3d>
          <a:sp3d z="69850" extrusionH="139700">
            <a:bevelT w="0" h="0"/>
            <a:bevelB w="0" h="0"/>
            <a:extrusionClr>
              <a:srgbClr val="0070C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latin typeface="Abadi" panose="020B0604020104020204" pitchFamily="34" charset="0"/>
            </a:endParaRP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9FF8A44C-BBB4-4B0E-823E-B91C3C6028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3" y="7521"/>
            <a:ext cx="750525" cy="524390"/>
          </a:xfrm>
          <a:prstGeom prst="rect">
            <a:avLst/>
          </a:prstGeom>
        </p:spPr>
      </p:pic>
      <p:sp>
        <p:nvSpPr>
          <p:cNvPr id="20" name="bg object 20"/>
          <p:cNvSpPr/>
          <p:nvPr/>
        </p:nvSpPr>
        <p:spPr>
          <a:xfrm>
            <a:off x="1807541" y="728472"/>
            <a:ext cx="9255174" cy="45719"/>
          </a:xfrm>
          <a:custGeom>
            <a:avLst/>
            <a:gdLst/>
            <a:ahLst/>
            <a:cxnLst/>
            <a:rect l="l" t="t" r="r" b="b"/>
            <a:pathLst>
              <a:path w="10668000">
                <a:moveTo>
                  <a:pt x="0" y="0"/>
                </a:moveTo>
                <a:lnTo>
                  <a:pt x="10668000" y="0"/>
                </a:lnTo>
              </a:path>
            </a:pathLst>
          </a:custGeom>
          <a:ln w="12700">
            <a:solidFill>
              <a:srgbClr val="2C6CB3"/>
            </a:solidFill>
          </a:ln>
        </p:spPr>
        <p:txBody>
          <a:bodyPr wrap="square" lIns="0" tIns="0" rIns="0" bIns="0" rtlCol="0"/>
          <a:lstStyle/>
          <a:p>
            <a:endParaRPr>
              <a:latin typeface="Abadi" panose="020B0604020104020204" pitchFamily="34" charset="0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1905000" y="288163"/>
            <a:ext cx="9076816" cy="369332"/>
          </a:xfrm>
        </p:spPr>
        <p:txBody>
          <a:bodyPr lIns="0" tIns="0" rIns="0" bIns="0"/>
          <a:lstStyle>
            <a:lvl1pPr>
              <a:defRPr sz="2400" b="1" i="0">
                <a:solidFill>
                  <a:srgbClr val="2C6CB3"/>
                </a:solidFill>
                <a:latin typeface="Abadi" panose="020B0604020104020204" pitchFamily="34" charset="0"/>
                <a:cs typeface="Abadi" panose="020B0604020104020204" pitchFamily="34" charset="0"/>
              </a:defRPr>
            </a:lvl1pPr>
          </a:lstStyle>
          <a:p>
            <a:r>
              <a:rPr lang="es-ES" dirty="0"/>
              <a:t>Nombre del logro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1611674" y="1057342"/>
            <a:ext cx="9370143" cy="5191058"/>
          </a:xfrm>
        </p:spPr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  <a:latin typeface="Abadi" panose="020B0604020104020204" pitchFamily="34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E" noProof="0" dirty="0"/>
              <a:t>Descripción breve y preciso del logro (Texto corto)</a:t>
            </a:r>
          </a:p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364273" y="6515100"/>
            <a:ext cx="7631014" cy="342900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611674" y="6515100"/>
            <a:ext cx="1447800" cy="276999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5/10/2024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136674" y="6515100"/>
            <a:ext cx="750526" cy="342900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ferencia de prens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g object 16">
            <a:extLst>
              <a:ext uri="{FF2B5EF4-FFF2-40B4-BE49-F238E27FC236}">
                <a16:creationId xmlns:a16="http://schemas.microsoft.com/office/drawing/2014/main" id="{C34DC81C-FA8C-4B16-A9BC-C501985C6AAA}"/>
              </a:ext>
            </a:extLst>
          </p:cNvPr>
          <p:cNvPicPr/>
          <p:nvPr userDrawn="1"/>
        </p:nvPicPr>
        <p:blipFill rotWithShape="1">
          <a:blip r:embed="rId2" cstate="print"/>
          <a:srcRect l="3125" r="21947"/>
          <a:stretch/>
        </p:blipFill>
        <p:spPr>
          <a:xfrm flipH="1">
            <a:off x="-1" y="3"/>
            <a:ext cx="12179299" cy="6857997"/>
          </a:xfrm>
          <a:prstGeom prst="rect">
            <a:avLst/>
          </a:prstGeom>
        </p:spPr>
      </p:pic>
      <p:grpSp>
        <p:nvGrpSpPr>
          <p:cNvPr id="17" name="Grupo 16">
            <a:extLst>
              <a:ext uri="{FF2B5EF4-FFF2-40B4-BE49-F238E27FC236}">
                <a16:creationId xmlns:a16="http://schemas.microsoft.com/office/drawing/2014/main" id="{7BC6517F-5B18-4938-8787-6726A8F0515C}"/>
              </a:ext>
            </a:extLst>
          </p:cNvPr>
          <p:cNvGrpSpPr/>
          <p:nvPr userDrawn="1"/>
        </p:nvGrpSpPr>
        <p:grpSpPr>
          <a:xfrm>
            <a:off x="11084827" y="216454"/>
            <a:ext cx="1107173" cy="469346"/>
            <a:chOff x="11084827" y="74689"/>
            <a:chExt cx="1107173" cy="469346"/>
          </a:xfrm>
        </p:grpSpPr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48A3F727-DAF0-40A1-87D5-21200C7288E2}"/>
                </a:ext>
              </a:extLst>
            </p:cNvPr>
            <p:cNvSpPr txBox="1"/>
            <p:nvPr userDrawn="1"/>
          </p:nvSpPr>
          <p:spPr>
            <a:xfrm>
              <a:off x="11084827" y="74689"/>
              <a:ext cx="9864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PE" b="1" i="1" noProof="0" dirty="0">
                  <a:solidFill>
                    <a:srgbClr val="0070C0"/>
                  </a:solidFill>
                </a:rPr>
                <a:t>#Ancash</a:t>
              </a:r>
            </a:p>
          </p:txBody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70DEADA2-FC0D-4F18-A108-FC65D00B759D}"/>
                </a:ext>
              </a:extLst>
            </p:cNvPr>
            <p:cNvSpPr txBox="1"/>
            <p:nvPr userDrawn="1"/>
          </p:nvSpPr>
          <p:spPr>
            <a:xfrm>
              <a:off x="11441474" y="236258"/>
              <a:ext cx="7505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PE" sz="1400" b="0" i="1" noProof="0" dirty="0">
                  <a:solidFill>
                    <a:srgbClr val="00B0F0"/>
                  </a:solidFill>
                </a:rPr>
                <a:t>Cambia</a:t>
              </a:r>
            </a:p>
          </p:txBody>
        </p:sp>
      </p:grpSp>
      <p:sp>
        <p:nvSpPr>
          <p:cNvPr id="21" name="Rectángulo: una sola esquina redondeada 20">
            <a:extLst>
              <a:ext uri="{FF2B5EF4-FFF2-40B4-BE49-F238E27FC236}">
                <a16:creationId xmlns:a16="http://schemas.microsoft.com/office/drawing/2014/main" id="{6CFD52C8-3979-4216-A269-65FBEE3AA75D}"/>
              </a:ext>
            </a:extLst>
          </p:cNvPr>
          <p:cNvSpPr/>
          <p:nvPr userDrawn="1"/>
        </p:nvSpPr>
        <p:spPr>
          <a:xfrm flipV="1">
            <a:off x="0" y="0"/>
            <a:ext cx="986424" cy="609538"/>
          </a:xfrm>
          <a:prstGeom prst="round1Rect">
            <a:avLst>
              <a:gd name="adj" fmla="val 35123"/>
            </a:avLst>
          </a:prstGeom>
          <a:solidFill>
            <a:schemeClr val="bg1"/>
          </a:solidFill>
          <a:ln w="3175">
            <a:noFill/>
          </a:ln>
          <a:scene3d>
            <a:camera prst="obliqueBottomRight"/>
            <a:lightRig rig="threePt" dir="t"/>
          </a:scene3d>
          <a:sp3d z="69850" extrusionH="139700">
            <a:bevelT w="0" h="0"/>
            <a:bevelB w="0" h="0"/>
            <a:extrusionClr>
              <a:srgbClr val="0070C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noProof="0" dirty="0">
              <a:latin typeface="Abadi" panose="020B0604020104020204" pitchFamily="34" charset="0"/>
            </a:endParaRP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9FF8A44C-BBB4-4B0E-823E-B91C3C6028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3" y="7521"/>
            <a:ext cx="750525" cy="52439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1807541" y="304769"/>
            <a:ext cx="9076816" cy="369332"/>
          </a:xfrm>
        </p:spPr>
        <p:txBody>
          <a:bodyPr lIns="0" tIns="0" rIns="0" bIns="0"/>
          <a:lstStyle>
            <a:lvl1pPr>
              <a:defRPr sz="2400" b="1" i="0">
                <a:solidFill>
                  <a:srgbClr val="2C6CB3"/>
                </a:solidFill>
                <a:latin typeface="Abadi" panose="020B0604020104020204" pitchFamily="34" charset="0"/>
                <a:cs typeface="Abadi" panose="020B0604020104020204" pitchFamily="34" charset="0"/>
              </a:defRPr>
            </a:lvl1pPr>
          </a:lstStyle>
          <a:p>
            <a:r>
              <a:rPr lang="es-ES" noProof="0" dirty="0"/>
              <a:t>Nombre del logro</a:t>
            </a:r>
            <a:endParaRPr lang="es-PE" noProof="0" dirty="0"/>
          </a:p>
        </p:txBody>
      </p:sp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685800" y="1057419"/>
            <a:ext cx="5105400" cy="5072109"/>
          </a:xfrm>
        </p:spPr>
        <p:txBody>
          <a:bodyPr lIns="0" tIns="0" rIns="0" bIns="0"/>
          <a:lstStyle>
            <a:lvl1pPr algn="l">
              <a:defRPr b="0" i="0">
                <a:solidFill>
                  <a:srgbClr val="002060"/>
                </a:solidFill>
                <a:latin typeface="Abadi" panose="020B0604020104020204" pitchFamily="34" charset="0"/>
              </a:defRPr>
            </a:lvl1pPr>
          </a:lstStyle>
          <a:p>
            <a:r>
              <a:rPr lang="es-PE" noProof="0" dirty="0"/>
              <a:t>Descripción breve y preciso del logro (Texto corto)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364273" y="6515100"/>
            <a:ext cx="7631014" cy="276999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 noProof="0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85800" y="6497577"/>
            <a:ext cx="1447800" cy="276999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s-PE" noProof="0" smtClean="0"/>
              <a:pPr/>
              <a:t>10/05/2024</a:t>
            </a:fld>
            <a:endParaRPr lang="es-PE" noProof="0" dirty="0"/>
          </a:p>
        </p:txBody>
      </p:sp>
      <p:sp>
        <p:nvSpPr>
          <p:cNvPr id="20" name="bg object 20"/>
          <p:cNvSpPr/>
          <p:nvPr/>
        </p:nvSpPr>
        <p:spPr>
          <a:xfrm>
            <a:off x="1807541" y="728472"/>
            <a:ext cx="9255174" cy="45719"/>
          </a:xfrm>
          <a:custGeom>
            <a:avLst/>
            <a:gdLst/>
            <a:ahLst/>
            <a:cxnLst/>
            <a:rect l="l" t="t" r="r" b="b"/>
            <a:pathLst>
              <a:path w="10668000">
                <a:moveTo>
                  <a:pt x="0" y="0"/>
                </a:moveTo>
                <a:lnTo>
                  <a:pt x="10668000" y="0"/>
                </a:lnTo>
              </a:path>
            </a:pathLst>
          </a:custGeom>
          <a:ln w="28575">
            <a:solidFill>
              <a:srgbClr val="2C6CB3"/>
            </a:solidFill>
          </a:ln>
        </p:spPr>
        <p:txBody>
          <a:bodyPr wrap="square" lIns="0" tIns="0" rIns="0" bIns="0" rtlCol="0"/>
          <a:lstStyle/>
          <a:p>
            <a:endParaRPr lang="es-PE" noProof="0" dirty="0">
              <a:latin typeface="Abadi" panose="020B0604020104020204" pitchFamily="34" charset="0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136674" y="6515100"/>
            <a:ext cx="750526" cy="276999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s-PE" noProof="0"/>
              <a:t>‹Nº›</a:t>
            </a:fld>
            <a:endParaRPr lang="es-PE" noProof="0" dirty="0"/>
          </a:p>
        </p:txBody>
      </p:sp>
      <p:sp>
        <p:nvSpPr>
          <p:cNvPr id="8" name="Marcador de posición de imagen 7">
            <a:extLst>
              <a:ext uri="{FF2B5EF4-FFF2-40B4-BE49-F238E27FC236}">
                <a16:creationId xmlns:a16="http://schemas.microsoft.com/office/drawing/2014/main" id="{2A5FBEC7-DBEB-774F-750F-F037DC118E1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943600" y="1057275"/>
            <a:ext cx="5562600" cy="5072109"/>
          </a:xfrm>
        </p:spPr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r>
              <a:rPr lang="es-ES" noProof="0" dirty="0"/>
              <a:t>Insertar foto del logro en alta resolución </a:t>
            </a:r>
            <a:endParaRPr lang="es-PE" noProof="0" dirty="0"/>
          </a:p>
        </p:txBody>
      </p:sp>
    </p:spTree>
    <p:extLst>
      <p:ext uri="{BB962C8B-B14F-4D97-AF65-F5344CB8AC3E}">
        <p14:creationId xmlns:p14="http://schemas.microsoft.com/office/powerpoint/2010/main" val="352432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ferencia de prens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g object 16">
            <a:extLst>
              <a:ext uri="{FF2B5EF4-FFF2-40B4-BE49-F238E27FC236}">
                <a16:creationId xmlns:a16="http://schemas.microsoft.com/office/drawing/2014/main" id="{C34DC81C-FA8C-4B16-A9BC-C501985C6AAA}"/>
              </a:ext>
            </a:extLst>
          </p:cNvPr>
          <p:cNvPicPr/>
          <p:nvPr userDrawn="1"/>
        </p:nvPicPr>
        <p:blipFill rotWithShape="1">
          <a:blip r:embed="rId2" cstate="print"/>
          <a:srcRect l="3125" r="21947"/>
          <a:stretch/>
        </p:blipFill>
        <p:spPr>
          <a:xfrm flipH="1">
            <a:off x="-1" y="3"/>
            <a:ext cx="12179299" cy="6857997"/>
          </a:xfrm>
          <a:prstGeom prst="rect">
            <a:avLst/>
          </a:prstGeom>
        </p:spPr>
      </p:pic>
      <p:grpSp>
        <p:nvGrpSpPr>
          <p:cNvPr id="17" name="Grupo 16">
            <a:extLst>
              <a:ext uri="{FF2B5EF4-FFF2-40B4-BE49-F238E27FC236}">
                <a16:creationId xmlns:a16="http://schemas.microsoft.com/office/drawing/2014/main" id="{7BC6517F-5B18-4938-8787-6726A8F0515C}"/>
              </a:ext>
            </a:extLst>
          </p:cNvPr>
          <p:cNvGrpSpPr/>
          <p:nvPr userDrawn="1"/>
        </p:nvGrpSpPr>
        <p:grpSpPr>
          <a:xfrm>
            <a:off x="11084827" y="216454"/>
            <a:ext cx="1107173" cy="469346"/>
            <a:chOff x="11084827" y="74689"/>
            <a:chExt cx="1107173" cy="469346"/>
          </a:xfrm>
        </p:grpSpPr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48A3F727-DAF0-40A1-87D5-21200C7288E2}"/>
                </a:ext>
              </a:extLst>
            </p:cNvPr>
            <p:cNvSpPr txBox="1"/>
            <p:nvPr userDrawn="1"/>
          </p:nvSpPr>
          <p:spPr>
            <a:xfrm>
              <a:off x="11084827" y="74689"/>
              <a:ext cx="9864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PE" b="1" i="1" noProof="0" dirty="0">
                  <a:solidFill>
                    <a:srgbClr val="0070C0"/>
                  </a:solidFill>
                </a:rPr>
                <a:t>#Ancash</a:t>
              </a:r>
            </a:p>
          </p:txBody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70DEADA2-FC0D-4F18-A108-FC65D00B759D}"/>
                </a:ext>
              </a:extLst>
            </p:cNvPr>
            <p:cNvSpPr txBox="1"/>
            <p:nvPr userDrawn="1"/>
          </p:nvSpPr>
          <p:spPr>
            <a:xfrm>
              <a:off x="11441474" y="236258"/>
              <a:ext cx="7505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PE" sz="1400" b="0" i="1" noProof="0" dirty="0">
                  <a:solidFill>
                    <a:srgbClr val="00B0F0"/>
                  </a:solidFill>
                </a:rPr>
                <a:t>Cambia</a:t>
              </a:r>
            </a:p>
          </p:txBody>
        </p:sp>
      </p:grpSp>
      <p:sp>
        <p:nvSpPr>
          <p:cNvPr id="21" name="Rectángulo: una sola esquina redondeada 20">
            <a:extLst>
              <a:ext uri="{FF2B5EF4-FFF2-40B4-BE49-F238E27FC236}">
                <a16:creationId xmlns:a16="http://schemas.microsoft.com/office/drawing/2014/main" id="{6CFD52C8-3979-4216-A269-65FBEE3AA75D}"/>
              </a:ext>
            </a:extLst>
          </p:cNvPr>
          <p:cNvSpPr/>
          <p:nvPr userDrawn="1"/>
        </p:nvSpPr>
        <p:spPr>
          <a:xfrm flipV="1">
            <a:off x="0" y="0"/>
            <a:ext cx="986424" cy="609538"/>
          </a:xfrm>
          <a:prstGeom prst="round1Rect">
            <a:avLst>
              <a:gd name="adj" fmla="val 35123"/>
            </a:avLst>
          </a:prstGeom>
          <a:solidFill>
            <a:schemeClr val="bg1"/>
          </a:solidFill>
          <a:ln w="3175">
            <a:noFill/>
          </a:ln>
          <a:scene3d>
            <a:camera prst="obliqueBottomRight"/>
            <a:lightRig rig="threePt" dir="t"/>
          </a:scene3d>
          <a:sp3d z="69850" extrusionH="139700">
            <a:bevelT w="0" h="0"/>
            <a:bevelB w="0" h="0"/>
            <a:extrusionClr>
              <a:srgbClr val="0070C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noProof="0" dirty="0">
              <a:latin typeface="Abadi" panose="020B0604020104020204" pitchFamily="34" charset="0"/>
            </a:endParaRP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9FF8A44C-BBB4-4B0E-823E-B91C3C6028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3" y="7521"/>
            <a:ext cx="750525" cy="52439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1807541" y="304769"/>
            <a:ext cx="9076816" cy="369332"/>
          </a:xfrm>
        </p:spPr>
        <p:txBody>
          <a:bodyPr lIns="0" tIns="0" rIns="0" bIns="0"/>
          <a:lstStyle>
            <a:lvl1pPr>
              <a:defRPr sz="2400" b="1" i="0">
                <a:solidFill>
                  <a:srgbClr val="2C6CB3"/>
                </a:solidFill>
                <a:latin typeface="Abadi" panose="020B0604020104020204" pitchFamily="34" charset="0"/>
                <a:cs typeface="Abadi" panose="020B0604020104020204" pitchFamily="34" charset="0"/>
              </a:defRPr>
            </a:lvl1pPr>
          </a:lstStyle>
          <a:p>
            <a:r>
              <a:rPr lang="es-ES" noProof="0" dirty="0"/>
              <a:t>Nombre del logro</a:t>
            </a:r>
            <a:endParaRPr lang="es-PE" noProof="0" dirty="0"/>
          </a:p>
        </p:txBody>
      </p:sp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685800" y="1057419"/>
            <a:ext cx="5105400" cy="5269420"/>
          </a:xfrm>
        </p:spPr>
        <p:txBody>
          <a:bodyPr lIns="0" tIns="0" rIns="0" bIns="0"/>
          <a:lstStyle>
            <a:lvl1pPr algn="l">
              <a:defRPr b="0" i="0">
                <a:solidFill>
                  <a:srgbClr val="002060"/>
                </a:solidFill>
                <a:latin typeface="Abadi" panose="020B0604020104020204" pitchFamily="34" charset="0"/>
              </a:defRPr>
            </a:lvl1pPr>
          </a:lstStyle>
          <a:p>
            <a:r>
              <a:rPr lang="es-PE" noProof="0" dirty="0"/>
              <a:t>Descripción breve y preciso del logro (Texto corto)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364273" y="6515100"/>
            <a:ext cx="7631014" cy="276999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 noProof="0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85800" y="6515100"/>
            <a:ext cx="1447800" cy="276999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s-PE" noProof="0" smtClean="0"/>
              <a:pPr/>
              <a:t>10/05/2024</a:t>
            </a:fld>
            <a:endParaRPr lang="es-PE" noProof="0" dirty="0"/>
          </a:p>
        </p:txBody>
      </p:sp>
      <p:sp>
        <p:nvSpPr>
          <p:cNvPr id="20" name="bg object 20"/>
          <p:cNvSpPr/>
          <p:nvPr/>
        </p:nvSpPr>
        <p:spPr>
          <a:xfrm>
            <a:off x="1807541" y="728472"/>
            <a:ext cx="9255174" cy="45719"/>
          </a:xfrm>
          <a:custGeom>
            <a:avLst/>
            <a:gdLst/>
            <a:ahLst/>
            <a:cxnLst/>
            <a:rect l="l" t="t" r="r" b="b"/>
            <a:pathLst>
              <a:path w="10668000">
                <a:moveTo>
                  <a:pt x="0" y="0"/>
                </a:moveTo>
                <a:lnTo>
                  <a:pt x="10668000" y="0"/>
                </a:lnTo>
              </a:path>
            </a:pathLst>
          </a:custGeom>
          <a:ln w="28575">
            <a:solidFill>
              <a:srgbClr val="2C6CB3"/>
            </a:solidFill>
          </a:ln>
        </p:spPr>
        <p:txBody>
          <a:bodyPr wrap="square" lIns="0" tIns="0" rIns="0" bIns="0" rtlCol="0"/>
          <a:lstStyle/>
          <a:p>
            <a:endParaRPr lang="es-PE" noProof="0" dirty="0">
              <a:latin typeface="Abadi" panose="020B0604020104020204" pitchFamily="34" charset="0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136674" y="6515100"/>
            <a:ext cx="750526" cy="276999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s-PE" noProof="0"/>
              <a:t>‹Nº›</a:t>
            </a:fld>
            <a:endParaRPr lang="es-PE" noProof="0" dirty="0"/>
          </a:p>
        </p:txBody>
      </p:sp>
      <p:sp>
        <p:nvSpPr>
          <p:cNvPr id="9" name="Marcador de gráfico 8">
            <a:extLst>
              <a:ext uri="{FF2B5EF4-FFF2-40B4-BE49-F238E27FC236}">
                <a16:creationId xmlns:a16="http://schemas.microsoft.com/office/drawing/2014/main" id="{5A26820C-6F22-0511-DC61-C171D8C6B678}"/>
              </a:ext>
            </a:extLst>
          </p:cNvPr>
          <p:cNvSpPr>
            <a:spLocks noGrp="1"/>
          </p:cNvSpPr>
          <p:nvPr>
            <p:ph type="chart" sz="quarter" idx="10" hasCustomPrompt="1"/>
          </p:nvPr>
        </p:nvSpPr>
        <p:spPr>
          <a:xfrm>
            <a:off x="5943600" y="1057275"/>
            <a:ext cx="5562600" cy="5269420"/>
          </a:xfrm>
        </p:spPr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r>
              <a:rPr lang="es-ES" dirty="0"/>
              <a:t>Insertar el grafico en este campo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976056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934C37-B160-8CDD-0ED6-064227FDFB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3017522"/>
            <a:ext cx="9144000" cy="492443"/>
          </a:xfrm>
        </p:spPr>
        <p:txBody>
          <a:bodyPr anchor="b"/>
          <a:lstStyle>
            <a:lvl1pPr algn="ctr">
              <a:defRPr sz="3200">
                <a:latin typeface="Abadi" panose="020B0604020104020204" pitchFamily="34" charset="0"/>
              </a:defRPr>
            </a:lvl1pPr>
          </a:lstStyle>
          <a:p>
            <a:r>
              <a:rPr lang="es-ES" dirty="0"/>
              <a:t>Nombre de la Gerencia y/o oficina</a:t>
            </a:r>
            <a:endParaRPr lang="es-PE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ADF3877-735B-D211-28CF-ADA734E5CD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369332"/>
          </a:xfrm>
        </p:spPr>
        <p:txBody>
          <a:bodyPr/>
          <a:lstStyle>
            <a:lvl1pPr marL="0" indent="0" algn="ctr">
              <a:buNone/>
              <a:defRPr sz="2400">
                <a:latin typeface="Abadi" panose="020B06040201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8788ACD-D59C-7326-E81C-E8F7F9F2D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fld id="{F5835AC9-7E5A-45A1-A016-52499BE5D218}" type="datetime1">
              <a:rPr lang="es-ES" smtClean="0"/>
              <a:pPr/>
              <a:t>10/05/2024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34629B-AA98-D031-B631-CC3013BC5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7C82DC3-3145-CB2A-0B7A-0E2DDAAFF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55797-0E0C-45F2-8964-3332CBAB71B5}" type="slidenum">
              <a:rPr lang="es-ES" smtClean="0"/>
              <a:t>‹Nº›</a:t>
            </a:fld>
            <a:endParaRPr lang="es-ES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837C835E-90F5-4A90-CA87-4FC537C11A4F}"/>
              </a:ext>
            </a:extLst>
          </p:cNvPr>
          <p:cNvSpPr/>
          <p:nvPr userDrawn="1"/>
        </p:nvSpPr>
        <p:spPr>
          <a:xfrm>
            <a:off x="0" y="1"/>
            <a:ext cx="9151938" cy="3226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741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g object 16">
            <a:extLst>
              <a:ext uri="{FF2B5EF4-FFF2-40B4-BE49-F238E27FC236}">
                <a16:creationId xmlns:a16="http://schemas.microsoft.com/office/drawing/2014/main" id="{761EEE42-E32C-4B45-81CF-B4A30CE3591E}"/>
              </a:ext>
            </a:extLst>
          </p:cNvPr>
          <p:cNvPicPr/>
          <p:nvPr userDrawn="1"/>
        </p:nvPicPr>
        <p:blipFill rotWithShape="1">
          <a:blip r:embed="rId2" cstate="print"/>
          <a:srcRect l="3125" r="21947"/>
          <a:stretch/>
        </p:blipFill>
        <p:spPr>
          <a:xfrm flipH="1">
            <a:off x="-1" y="3"/>
            <a:ext cx="12179299" cy="6857997"/>
          </a:xfrm>
          <a:prstGeom prst="rect">
            <a:avLst/>
          </a:prstGeom>
        </p:spPr>
      </p:pic>
      <p:grpSp>
        <p:nvGrpSpPr>
          <p:cNvPr id="13" name="Grupo 12">
            <a:extLst>
              <a:ext uri="{FF2B5EF4-FFF2-40B4-BE49-F238E27FC236}">
                <a16:creationId xmlns:a16="http://schemas.microsoft.com/office/drawing/2014/main" id="{1DEFDA48-1F0B-4269-B922-7DD92E262250}"/>
              </a:ext>
            </a:extLst>
          </p:cNvPr>
          <p:cNvGrpSpPr/>
          <p:nvPr userDrawn="1"/>
        </p:nvGrpSpPr>
        <p:grpSpPr>
          <a:xfrm>
            <a:off x="11072125" y="70096"/>
            <a:ext cx="1107173" cy="469346"/>
            <a:chOff x="11084827" y="74689"/>
            <a:chExt cx="1107173" cy="469346"/>
          </a:xfrm>
        </p:grpSpPr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C114F738-A722-4504-A189-7CE87D3E5746}"/>
                </a:ext>
              </a:extLst>
            </p:cNvPr>
            <p:cNvSpPr txBox="1"/>
            <p:nvPr userDrawn="1"/>
          </p:nvSpPr>
          <p:spPr>
            <a:xfrm>
              <a:off x="11084827" y="74689"/>
              <a:ext cx="9864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PE" b="1" i="1" dirty="0">
                  <a:solidFill>
                    <a:srgbClr val="0070C0"/>
                  </a:solidFill>
                </a:rPr>
                <a:t>#Ancash</a:t>
              </a:r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9C06DEC4-1F2A-4A1B-9B9C-9A19A39C49ED}"/>
                </a:ext>
              </a:extLst>
            </p:cNvPr>
            <p:cNvSpPr txBox="1"/>
            <p:nvPr userDrawn="1"/>
          </p:nvSpPr>
          <p:spPr>
            <a:xfrm>
              <a:off x="11441474" y="236258"/>
              <a:ext cx="7505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PE" sz="1400" b="0" i="1" dirty="0">
                  <a:solidFill>
                    <a:srgbClr val="00B0F0"/>
                  </a:solidFill>
                </a:rPr>
                <a:t>Cambia</a:t>
              </a:r>
            </a:p>
          </p:txBody>
        </p:sp>
      </p:grpSp>
      <p:sp>
        <p:nvSpPr>
          <p:cNvPr id="16" name="Rectángulo: una sola esquina redondeada 15">
            <a:extLst>
              <a:ext uri="{FF2B5EF4-FFF2-40B4-BE49-F238E27FC236}">
                <a16:creationId xmlns:a16="http://schemas.microsoft.com/office/drawing/2014/main" id="{3CC2F73B-67CA-4FF6-861E-B25F9BA8F689}"/>
              </a:ext>
            </a:extLst>
          </p:cNvPr>
          <p:cNvSpPr/>
          <p:nvPr userDrawn="1"/>
        </p:nvSpPr>
        <p:spPr>
          <a:xfrm flipV="1">
            <a:off x="0" y="0"/>
            <a:ext cx="1143000" cy="609538"/>
          </a:xfrm>
          <a:prstGeom prst="round1Rect">
            <a:avLst>
              <a:gd name="adj" fmla="val 35123"/>
            </a:avLst>
          </a:prstGeom>
          <a:solidFill>
            <a:schemeClr val="bg1"/>
          </a:solidFill>
          <a:ln w="3175">
            <a:noFill/>
          </a:ln>
          <a:scene3d>
            <a:camera prst="obliqueBottomRight"/>
            <a:lightRig rig="threePt" dir="t"/>
          </a:scene3d>
          <a:sp3d z="69850" extrusionH="139700">
            <a:bevelT w="0" h="0"/>
            <a:bevelB w="0" h="0"/>
            <a:extrusionClr>
              <a:srgbClr val="0070C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6E2A9711-8035-4012-AC2F-3BC195CEF1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3" y="7521"/>
            <a:ext cx="750525" cy="52439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g object 16">
            <a:extLst>
              <a:ext uri="{FF2B5EF4-FFF2-40B4-BE49-F238E27FC236}">
                <a16:creationId xmlns:a16="http://schemas.microsoft.com/office/drawing/2014/main" id="{40C57186-D14F-DCE3-F5F6-8252C8C0360F}"/>
              </a:ext>
            </a:extLst>
          </p:cNvPr>
          <p:cNvPicPr/>
          <p:nvPr userDrawn="1"/>
        </p:nvPicPr>
        <p:blipFill rotWithShape="1">
          <a:blip r:embed="rId8" cstate="print"/>
          <a:srcRect r="13043"/>
          <a:stretch/>
        </p:blipFill>
        <p:spPr>
          <a:xfrm>
            <a:off x="1" y="0"/>
            <a:ext cx="12191999" cy="685799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4D1E629-0BCE-7EDB-B7A3-0CEC40A3B1A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5522" y="6288691"/>
            <a:ext cx="746239" cy="52139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10183" y="288163"/>
            <a:ext cx="9771633" cy="3911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2C6CB3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41070" y="3041773"/>
            <a:ext cx="10709859" cy="30365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36220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1447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5/10/2024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6294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EEF6EA6D-63E2-45D8-B47C-78004248DF4B}"/>
              </a:ext>
            </a:extLst>
          </p:cNvPr>
          <p:cNvGrpSpPr/>
          <p:nvPr userDrawn="1"/>
        </p:nvGrpSpPr>
        <p:grpSpPr>
          <a:xfrm>
            <a:off x="11084827" y="216454"/>
            <a:ext cx="1107173" cy="469346"/>
            <a:chOff x="11084827" y="74689"/>
            <a:chExt cx="1107173" cy="469346"/>
          </a:xfrm>
        </p:grpSpPr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D7706BB0-2BA8-422E-9209-D6A8C21153D6}"/>
                </a:ext>
              </a:extLst>
            </p:cNvPr>
            <p:cNvSpPr txBox="1"/>
            <p:nvPr userDrawn="1"/>
          </p:nvSpPr>
          <p:spPr>
            <a:xfrm>
              <a:off x="11084827" y="74689"/>
              <a:ext cx="9864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PE" b="1" i="1" dirty="0">
                  <a:solidFill>
                    <a:srgbClr val="0070C0"/>
                  </a:solidFill>
                </a:rPr>
                <a:t>#Ancash</a:t>
              </a:r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D751329B-DBDD-4E2D-8E41-08E2EBC71D27}"/>
                </a:ext>
              </a:extLst>
            </p:cNvPr>
            <p:cNvSpPr txBox="1"/>
            <p:nvPr userDrawn="1"/>
          </p:nvSpPr>
          <p:spPr>
            <a:xfrm>
              <a:off x="11441474" y="236258"/>
              <a:ext cx="7505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PE" sz="1400" b="0" i="1" dirty="0">
                  <a:solidFill>
                    <a:srgbClr val="00B0F0"/>
                  </a:solidFill>
                </a:rPr>
                <a:t>Cambia</a:t>
              </a: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71" r:id="rId4"/>
    <p:sldLayoutId id="2147483666" r:id="rId5"/>
    <p:sldLayoutId id="2147483664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o 18">
            <a:extLst>
              <a:ext uri="{FF2B5EF4-FFF2-40B4-BE49-F238E27FC236}">
                <a16:creationId xmlns:a16="http://schemas.microsoft.com/office/drawing/2014/main" id="{71ABA9BB-3477-86A4-1E1C-41DD2452E8E2}"/>
              </a:ext>
            </a:extLst>
          </p:cNvPr>
          <p:cNvGrpSpPr/>
          <p:nvPr/>
        </p:nvGrpSpPr>
        <p:grpSpPr>
          <a:xfrm>
            <a:off x="0" y="0"/>
            <a:ext cx="12199133" cy="6858000"/>
            <a:chOff x="0" y="0"/>
            <a:chExt cx="12199133" cy="6858000"/>
          </a:xfrm>
        </p:grpSpPr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A15076F9-5056-D521-3A63-FAF63C257C97}"/>
                </a:ext>
              </a:extLst>
            </p:cNvPr>
            <p:cNvSpPr/>
            <p:nvPr/>
          </p:nvSpPr>
          <p:spPr>
            <a:xfrm>
              <a:off x="0" y="0"/>
              <a:ext cx="12199133" cy="6858000"/>
            </a:xfrm>
            <a:prstGeom prst="rect">
              <a:avLst/>
            </a:prstGeom>
            <a:solidFill>
              <a:srgbClr val="103D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9035B58E-6125-2E6A-D27B-A1BB5B3B21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365889" y="1516472"/>
              <a:ext cx="5730111" cy="5212447"/>
            </a:xfrm>
            <a:custGeom>
              <a:avLst/>
              <a:gdLst>
                <a:gd name="connsiteX0" fmla="*/ 0 w 6381750"/>
                <a:gd name="connsiteY0" fmla="*/ 0 h 6581775"/>
                <a:gd name="connsiteX1" fmla="*/ 6381750 w 6381750"/>
                <a:gd name="connsiteY1" fmla="*/ 0 h 6581775"/>
                <a:gd name="connsiteX2" fmla="*/ 6381750 w 6381750"/>
                <a:gd name="connsiteY2" fmla="*/ 3401598 h 6581775"/>
                <a:gd name="connsiteX3" fmla="*/ 6232652 w 6381750"/>
                <a:gd name="connsiteY3" fmla="*/ 3442459 h 6581775"/>
                <a:gd name="connsiteX4" fmla="*/ 4765015 w 6381750"/>
                <a:gd name="connsiteY4" fmla="*/ 4200094 h 6581775"/>
                <a:gd name="connsiteX5" fmla="*/ 3126173 w 6381750"/>
                <a:gd name="connsiteY5" fmla="*/ 6517203 h 6581775"/>
                <a:gd name="connsiteX6" fmla="*/ 3126562 w 6381750"/>
                <a:gd name="connsiteY6" fmla="*/ 6581775 h 6581775"/>
                <a:gd name="connsiteX7" fmla="*/ 0 w 6381750"/>
                <a:gd name="connsiteY7" fmla="*/ 6581775 h 6581775"/>
                <a:gd name="connsiteX8" fmla="*/ 0 w 6381750"/>
                <a:gd name="connsiteY8" fmla="*/ 0 h 6581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81750" h="6581775">
                  <a:moveTo>
                    <a:pt x="0" y="0"/>
                  </a:moveTo>
                  <a:lnTo>
                    <a:pt x="6381750" y="0"/>
                  </a:lnTo>
                  <a:lnTo>
                    <a:pt x="6381750" y="3401598"/>
                  </a:lnTo>
                  <a:lnTo>
                    <a:pt x="6232652" y="3442459"/>
                  </a:lnTo>
                  <a:cubicBezTo>
                    <a:pt x="5762075" y="3587983"/>
                    <a:pt x="5253367" y="3843685"/>
                    <a:pt x="4765015" y="4200094"/>
                  </a:cubicBezTo>
                  <a:cubicBezTo>
                    <a:pt x="3788312" y="4912913"/>
                    <a:pt x="3170425" y="5826115"/>
                    <a:pt x="3126173" y="6517203"/>
                  </a:cubicBezTo>
                  <a:lnTo>
                    <a:pt x="3126562" y="6581775"/>
                  </a:lnTo>
                  <a:lnTo>
                    <a:pt x="0" y="6581775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</p:pic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70C41608-C837-467B-BCF2-F006D4977B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894" t="925" r="3402" b="1696"/>
            <a:stretch>
              <a:fillRect/>
            </a:stretch>
          </p:blipFill>
          <p:spPr>
            <a:xfrm>
              <a:off x="8130712" y="1465822"/>
              <a:ext cx="3677480" cy="4163257"/>
            </a:xfrm>
            <a:custGeom>
              <a:avLst/>
              <a:gdLst>
                <a:gd name="connsiteX0" fmla="*/ 3100273 w 5792481"/>
                <a:gd name="connsiteY0" fmla="*/ 267 h 6557639"/>
                <a:gd name="connsiteX1" fmla="*/ 3143951 w 5792481"/>
                <a:gd name="connsiteY1" fmla="*/ 21999 h 6557639"/>
                <a:gd name="connsiteX2" fmla="*/ 3183228 w 5792481"/>
                <a:gd name="connsiteY2" fmla="*/ 65534 h 6557639"/>
                <a:gd name="connsiteX3" fmla="*/ 3165702 w 5792481"/>
                <a:gd name="connsiteY3" fmla="*/ 98168 h 6557639"/>
                <a:gd name="connsiteX4" fmla="*/ 3158693 w 5792481"/>
                <a:gd name="connsiteY4" fmla="*/ 161397 h 6557639"/>
                <a:gd name="connsiteX5" fmla="*/ 3203538 w 5792481"/>
                <a:gd name="connsiteY5" fmla="*/ 193325 h 6557639"/>
                <a:gd name="connsiteX6" fmla="*/ 3222952 w 5792481"/>
                <a:gd name="connsiteY6" fmla="*/ 228703 h 6557639"/>
                <a:gd name="connsiteX7" fmla="*/ 3224568 w 5792481"/>
                <a:gd name="connsiteY7" fmla="*/ 254513 h 6557639"/>
                <a:gd name="connsiteX8" fmla="*/ 3256836 w 5792481"/>
                <a:gd name="connsiteY8" fmla="*/ 281733 h 6557639"/>
                <a:gd name="connsiteX9" fmla="*/ 3319208 w 5792481"/>
                <a:gd name="connsiteY9" fmla="*/ 327939 h 6557639"/>
                <a:gd name="connsiteX10" fmla="*/ 3373674 w 5792481"/>
                <a:gd name="connsiteY10" fmla="*/ 357199 h 6557639"/>
                <a:gd name="connsiteX11" fmla="*/ 3346802 w 5792481"/>
                <a:gd name="connsiteY11" fmla="*/ 394931 h 6557639"/>
                <a:gd name="connsiteX12" fmla="*/ 3324603 w 5792481"/>
                <a:gd name="connsiteY12" fmla="*/ 424505 h 6557639"/>
                <a:gd name="connsiteX13" fmla="*/ 3329724 w 5792481"/>
                <a:gd name="connsiteY13" fmla="*/ 462553 h 6557639"/>
                <a:gd name="connsiteX14" fmla="*/ 3345635 w 5792481"/>
                <a:gd name="connsiteY14" fmla="*/ 494872 h 6557639"/>
                <a:gd name="connsiteX15" fmla="*/ 3350754 w 5792481"/>
                <a:gd name="connsiteY15" fmla="*/ 542098 h 6557639"/>
                <a:gd name="connsiteX16" fmla="*/ 3394706 w 5792481"/>
                <a:gd name="connsiteY16" fmla="*/ 568296 h 6557639"/>
                <a:gd name="connsiteX17" fmla="*/ 3438384 w 5792481"/>
                <a:gd name="connsiteY17" fmla="*/ 566573 h 6557639"/>
                <a:gd name="connsiteX18" fmla="*/ 3478830 w 5792481"/>
                <a:gd name="connsiteY18" fmla="*/ 583594 h 6557639"/>
                <a:gd name="connsiteX19" fmla="*/ 3511992 w 5792481"/>
                <a:gd name="connsiteY19" fmla="*/ 609405 h 6557639"/>
                <a:gd name="connsiteX20" fmla="*/ 3552438 w 5792481"/>
                <a:gd name="connsiteY20" fmla="*/ 644783 h 6557639"/>
                <a:gd name="connsiteX21" fmla="*/ 3589105 w 5792481"/>
                <a:gd name="connsiteY21" fmla="*/ 652237 h 6557639"/>
                <a:gd name="connsiteX22" fmla="*/ 3619036 w 5792481"/>
                <a:gd name="connsiteY22" fmla="*/ 705971 h 6557639"/>
                <a:gd name="connsiteX23" fmla="*/ 3647077 w 5792481"/>
                <a:gd name="connsiteY23" fmla="*/ 742684 h 6557639"/>
                <a:gd name="connsiteX24" fmla="*/ 3648694 w 5792481"/>
                <a:gd name="connsiteY24" fmla="*/ 780731 h 6557639"/>
                <a:gd name="connsiteX25" fmla="*/ 3703160 w 5792481"/>
                <a:gd name="connsiteY25" fmla="*/ 852822 h 6557639"/>
                <a:gd name="connsiteX26" fmla="*/ 3717181 w 5792481"/>
                <a:gd name="connsiteY26" fmla="*/ 889535 h 6557639"/>
                <a:gd name="connsiteX27" fmla="*/ 3731201 w 5792481"/>
                <a:gd name="connsiteY27" fmla="*/ 929307 h 6557639"/>
                <a:gd name="connsiteX28" fmla="*/ 3759243 w 5792481"/>
                <a:gd name="connsiteY28" fmla="*/ 962961 h 6557639"/>
                <a:gd name="connsiteX29" fmla="*/ 3760859 w 5792481"/>
                <a:gd name="connsiteY29" fmla="*/ 1004068 h 6557639"/>
                <a:gd name="connsiteX30" fmla="*/ 3797798 w 5792481"/>
                <a:gd name="connsiteY30" fmla="*/ 1033328 h 6557639"/>
                <a:gd name="connsiteX31" fmla="*/ 3822336 w 5792481"/>
                <a:gd name="connsiteY31" fmla="*/ 1070041 h 6557639"/>
                <a:gd name="connsiteX32" fmla="*/ 3871408 w 5792481"/>
                <a:gd name="connsiteY32" fmla="*/ 1109813 h 6557639"/>
                <a:gd name="connsiteX33" fmla="*/ 3899449 w 5792481"/>
                <a:gd name="connsiteY33" fmla="*/ 1146526 h 6557639"/>
                <a:gd name="connsiteX34" fmla="*/ 3923985 w 5792481"/>
                <a:gd name="connsiteY34" fmla="*/ 1198537 h 6557639"/>
                <a:gd name="connsiteX35" fmla="*/ 3987078 w 5792481"/>
                <a:gd name="connsiteY35" fmla="*/ 1253605 h 6557639"/>
                <a:gd name="connsiteX36" fmla="*/ 4030756 w 5792481"/>
                <a:gd name="connsiteY36" fmla="*/ 1291654 h 6557639"/>
                <a:gd name="connsiteX37" fmla="*/ 4102749 w 5792481"/>
                <a:gd name="connsiteY37" fmla="*/ 1345388 h 6557639"/>
                <a:gd name="connsiteX38" fmla="*/ 4137800 w 5792481"/>
                <a:gd name="connsiteY38" fmla="*/ 1379041 h 6557639"/>
                <a:gd name="connsiteX39" fmla="*/ 4176357 w 5792481"/>
                <a:gd name="connsiteY39" fmla="*/ 1452467 h 6557639"/>
                <a:gd name="connsiteX40" fmla="*/ 4170962 w 5792481"/>
                <a:gd name="connsiteY40" fmla="*/ 1499694 h 6557639"/>
                <a:gd name="connsiteX41" fmla="*/ 4179862 w 5792481"/>
                <a:gd name="connsiteY41" fmla="*/ 1554447 h 6557639"/>
                <a:gd name="connsiteX42" fmla="*/ 4195499 w 5792481"/>
                <a:gd name="connsiteY42" fmla="*/ 1591476 h 6557639"/>
                <a:gd name="connsiteX43" fmla="*/ 4263986 w 5792481"/>
                <a:gd name="connsiteY43" fmla="*/ 1627873 h 6557639"/>
                <a:gd name="connsiteX44" fmla="*/ 4285017 w 5792481"/>
                <a:gd name="connsiteY44" fmla="*/ 1686002 h 6557639"/>
                <a:gd name="connsiteX45" fmla="*/ 4290137 w 5792481"/>
                <a:gd name="connsiteY45" fmla="*/ 1719972 h 6557639"/>
                <a:gd name="connsiteX46" fmla="*/ 4259312 w 5792481"/>
                <a:gd name="connsiteY46" fmla="*/ 1729853 h 6557639"/>
                <a:gd name="connsiteX47" fmla="*/ 4254639 w 5792481"/>
                <a:gd name="connsiteY47" fmla="*/ 1770645 h 6557639"/>
                <a:gd name="connsiteX48" fmla="*/ 4281960 w 5792481"/>
                <a:gd name="connsiteY48" fmla="*/ 1849485 h 6557639"/>
                <a:gd name="connsiteX49" fmla="*/ 4332199 w 5792481"/>
                <a:gd name="connsiteY49" fmla="*/ 1882120 h 6557639"/>
                <a:gd name="connsiteX50" fmla="*/ 4356735 w 5792481"/>
                <a:gd name="connsiteY50" fmla="*/ 1937190 h 6557639"/>
                <a:gd name="connsiteX51" fmla="*/ 4394845 w 5792481"/>
                <a:gd name="connsiteY51" fmla="*/ 1958289 h 6557639"/>
                <a:gd name="connsiteX52" fmla="*/ 4453712 w 5792481"/>
                <a:gd name="connsiteY52" fmla="*/ 2027950 h 6557639"/>
                <a:gd name="connsiteX53" fmla="*/ 4492270 w 5792481"/>
                <a:gd name="connsiteY53" fmla="*/ 2114634 h 6557639"/>
                <a:gd name="connsiteX54" fmla="*/ 4539004 w 5792481"/>
                <a:gd name="connsiteY54" fmla="*/ 2157467 h 6557639"/>
                <a:gd name="connsiteX55" fmla="*/ 4568935 w 5792481"/>
                <a:gd name="connsiteY55" fmla="*/ 2211200 h 6557639"/>
                <a:gd name="connsiteX56" fmla="*/ 4586460 w 5792481"/>
                <a:gd name="connsiteY56" fmla="*/ 2247913 h 6557639"/>
                <a:gd name="connsiteX57" fmla="*/ 4623127 w 5792481"/>
                <a:gd name="connsiteY57" fmla="*/ 2289021 h 6557639"/>
                <a:gd name="connsiteX58" fmla="*/ 4674089 w 5792481"/>
                <a:gd name="connsiteY58" fmla="*/ 2327457 h 6557639"/>
                <a:gd name="connsiteX59" fmla="*/ 4749313 w 5792481"/>
                <a:gd name="connsiteY59" fmla="*/ 2328794 h 6557639"/>
                <a:gd name="connsiteX60" fmla="*/ 4821305 w 5792481"/>
                <a:gd name="connsiteY60" fmla="*/ 2358052 h 6557639"/>
                <a:gd name="connsiteX61" fmla="*/ 4908935 w 5792481"/>
                <a:gd name="connsiteY61" fmla="*/ 2382527 h 6557639"/>
                <a:gd name="connsiteX62" fmla="*/ 4943987 w 5792481"/>
                <a:gd name="connsiteY62" fmla="*/ 2410061 h 6557639"/>
                <a:gd name="connsiteX63" fmla="*/ 4980656 w 5792481"/>
                <a:gd name="connsiteY63" fmla="*/ 2469525 h 6557639"/>
                <a:gd name="connsiteX64" fmla="*/ 5030447 w 5792481"/>
                <a:gd name="connsiteY64" fmla="*/ 2541616 h 6557639"/>
                <a:gd name="connsiteX65" fmla="*/ 5075292 w 5792481"/>
                <a:gd name="connsiteY65" fmla="*/ 2555190 h 6557639"/>
                <a:gd name="connsiteX66" fmla="*/ 5133265 w 5792481"/>
                <a:gd name="connsiteY66" fmla="*/ 2578329 h 6557639"/>
                <a:gd name="connsiteX67" fmla="*/ 5154295 w 5792481"/>
                <a:gd name="connsiteY67" fmla="*/ 2541616 h 6557639"/>
                <a:gd name="connsiteX68" fmla="*/ 5169932 w 5792481"/>
                <a:gd name="connsiteY68" fmla="*/ 2512359 h 6557639"/>
                <a:gd name="connsiteX69" fmla="*/ 5217388 w 5792481"/>
                <a:gd name="connsiteY69" fmla="*/ 2541616 h 6557639"/>
                <a:gd name="connsiteX70" fmla="*/ 5245430 w 5792481"/>
                <a:gd name="connsiteY70" fmla="*/ 2575270 h 6557639"/>
                <a:gd name="connsiteX71" fmla="*/ 5283986 w 5792481"/>
                <a:gd name="connsiteY71" fmla="*/ 2590567 h 6557639"/>
                <a:gd name="connsiteX72" fmla="*/ 5352200 w 5792481"/>
                <a:gd name="connsiteY72" fmla="*/ 2604140 h 6557639"/>
                <a:gd name="connsiteX73" fmla="*/ 5466256 w 5792481"/>
                <a:gd name="connsiteY73" fmla="*/ 2618101 h 6557639"/>
                <a:gd name="connsiteX74" fmla="*/ 5511822 w 5792481"/>
                <a:gd name="connsiteY74" fmla="*/ 2615042 h 6557639"/>
                <a:gd name="connsiteX75" fmla="*/ 5553884 w 5792481"/>
                <a:gd name="connsiteY75" fmla="*/ 2639517 h 6557639"/>
                <a:gd name="connsiteX76" fmla="*/ 5595946 w 5792481"/>
                <a:gd name="connsiteY76" fmla="*/ 2673171 h 6557639"/>
                <a:gd name="connsiteX77" fmla="*/ 5632613 w 5792481"/>
                <a:gd name="connsiteY77" fmla="*/ 2729576 h 6557639"/>
                <a:gd name="connsiteX78" fmla="*/ 5687079 w 5792481"/>
                <a:gd name="connsiteY78" fmla="*/ 2792488 h 6557639"/>
                <a:gd name="connsiteX79" fmla="*/ 5736152 w 5792481"/>
                <a:gd name="connsiteY79" fmla="*/ 2810844 h 6557639"/>
                <a:gd name="connsiteX80" fmla="*/ 5774710 w 5792481"/>
                <a:gd name="connsiteY80" fmla="*/ 2850616 h 6557639"/>
                <a:gd name="connsiteX81" fmla="*/ 5792234 w 5792481"/>
                <a:gd name="connsiteY81" fmla="*/ 2884270 h 6557639"/>
                <a:gd name="connsiteX82" fmla="*/ 5788730 w 5792481"/>
                <a:gd name="connsiteY82" fmla="*/ 2914863 h 6557639"/>
                <a:gd name="connsiteX83" fmla="*/ 5764194 w 5792481"/>
                <a:gd name="connsiteY83" fmla="*/ 2954637 h 6557639"/>
                <a:gd name="connsiteX84" fmla="*/ 5776324 w 5792481"/>
                <a:gd name="connsiteY84" fmla="*/ 2980448 h 6557639"/>
                <a:gd name="connsiteX85" fmla="*/ 5760688 w 5792481"/>
                <a:gd name="connsiteY85" fmla="*/ 3009705 h 6557639"/>
                <a:gd name="connsiteX86" fmla="*/ 5753679 w 5792481"/>
                <a:gd name="connsiteY86" fmla="*/ 3049477 h 6557639"/>
                <a:gd name="connsiteX87" fmla="*/ 5730758 w 5792481"/>
                <a:gd name="connsiteY87" fmla="*/ 3078349 h 6557639"/>
                <a:gd name="connsiteX88" fmla="*/ 5744778 w 5792481"/>
                <a:gd name="connsiteY88" fmla="*/ 3121180 h 6557639"/>
                <a:gd name="connsiteX89" fmla="*/ 5762304 w 5792481"/>
                <a:gd name="connsiteY89" fmla="*/ 3170131 h 6557639"/>
                <a:gd name="connsiteX90" fmla="*/ 5743163 w 5792481"/>
                <a:gd name="connsiteY90" fmla="*/ 3199390 h 6557639"/>
                <a:gd name="connsiteX91" fmla="*/ 5722132 w 5792481"/>
                <a:gd name="connsiteY91" fmla="*/ 3236101 h 6557639"/>
                <a:gd name="connsiteX92" fmla="*/ 5669554 w 5792481"/>
                <a:gd name="connsiteY92" fmla="*/ 3251399 h 6557639"/>
                <a:gd name="connsiteX93" fmla="*/ 5611582 w 5792481"/>
                <a:gd name="connsiteY93" fmla="*/ 3228260 h 6557639"/>
                <a:gd name="connsiteX94" fmla="*/ 5595946 w 5792481"/>
                <a:gd name="connsiteY94" fmla="*/ 3199390 h 6557639"/>
                <a:gd name="connsiteX95" fmla="*/ 5562510 w 5792481"/>
                <a:gd name="connsiteY95" fmla="*/ 3179309 h 6557639"/>
                <a:gd name="connsiteX96" fmla="*/ 5534470 w 5792481"/>
                <a:gd name="connsiteY96" fmla="*/ 3170130 h 6557639"/>
                <a:gd name="connsiteX97" fmla="*/ 5511822 w 5792481"/>
                <a:gd name="connsiteY97" fmla="*/ 3141260 h 6557639"/>
                <a:gd name="connsiteX98" fmla="*/ 5490792 w 5792481"/>
                <a:gd name="connsiteY98" fmla="*/ 3095370 h 6557639"/>
                <a:gd name="connsiteX99" fmla="*/ 5455740 w 5792481"/>
                <a:gd name="connsiteY99" fmla="*/ 3037241 h 6557639"/>
                <a:gd name="connsiteX100" fmla="*/ 5425808 w 5792481"/>
                <a:gd name="connsiteY100" fmla="*/ 3020220 h 6557639"/>
                <a:gd name="connsiteX101" fmla="*/ 5403162 w 5792481"/>
                <a:gd name="connsiteY101" fmla="*/ 3031122 h 6557639"/>
                <a:gd name="connsiteX102" fmla="*/ 5387252 w 5792481"/>
                <a:gd name="connsiteY102" fmla="*/ 3078349 h 6557639"/>
                <a:gd name="connsiteX103" fmla="*/ 5368111 w 5792481"/>
                <a:gd name="connsiteY103" fmla="*/ 3095368 h 6557639"/>
                <a:gd name="connsiteX104" fmla="*/ 5345190 w 5792481"/>
                <a:gd name="connsiteY104" fmla="*/ 3136478 h 6557639"/>
                <a:gd name="connsiteX105" fmla="*/ 5315533 w 5792481"/>
                <a:gd name="connsiteY105" fmla="*/ 3177973 h 6557639"/>
                <a:gd name="connsiteX106" fmla="*/ 5275088 w 5792481"/>
                <a:gd name="connsiteY106" fmla="*/ 3197666 h 6557639"/>
                <a:gd name="connsiteX107" fmla="*/ 5248936 w 5792481"/>
                <a:gd name="connsiteY107" fmla="*/ 3214686 h 6557639"/>
                <a:gd name="connsiteX108" fmla="*/ 5241925 w 5792481"/>
                <a:gd name="connsiteY108" fmla="*/ 3260578 h 6557639"/>
                <a:gd name="connsiteX109" fmla="*/ 5178833 w 5792481"/>
                <a:gd name="connsiteY109" fmla="*/ 3330943 h 6557639"/>
                <a:gd name="connsiteX110" fmla="*/ 5141891 w 5792481"/>
                <a:gd name="connsiteY110" fmla="*/ 3372052 h 6557639"/>
                <a:gd name="connsiteX111" fmla="*/ 5140276 w 5792481"/>
                <a:gd name="connsiteY111" fmla="*/ 3419667 h 6557639"/>
                <a:gd name="connsiteX112" fmla="*/ 5131375 w 5792481"/>
                <a:gd name="connsiteY112" fmla="*/ 3469954 h 6557639"/>
                <a:gd name="connsiteX113" fmla="*/ 5110345 w 5792481"/>
                <a:gd name="connsiteY113" fmla="*/ 3503607 h 6557639"/>
                <a:gd name="connsiteX114" fmla="*/ 5105224 w 5792481"/>
                <a:gd name="connsiteY114" fmla="*/ 3545102 h 6557639"/>
                <a:gd name="connsiteX115" fmla="*/ 5108730 w 5792481"/>
                <a:gd name="connsiteY115" fmla="*/ 3581815 h 6557639"/>
                <a:gd name="connsiteX116" fmla="*/ 5147286 w 5792481"/>
                <a:gd name="connsiteY116" fmla="*/ 3618528 h 6557639"/>
                <a:gd name="connsiteX117" fmla="*/ 5124365 w 5792481"/>
                <a:gd name="connsiteY117" fmla="*/ 3656577 h 6557639"/>
                <a:gd name="connsiteX118" fmla="*/ 5094708 w 5792481"/>
                <a:gd name="connsiteY118" fmla="*/ 3713370 h 6557639"/>
                <a:gd name="connsiteX119" fmla="*/ 5070173 w 5792481"/>
                <a:gd name="connsiteY119" fmla="*/ 3740904 h 6557639"/>
                <a:gd name="connsiteX120" fmla="*/ 5085808 w 5792481"/>
                <a:gd name="connsiteY120" fmla="*/ 3751419 h 6557639"/>
                <a:gd name="connsiteX121" fmla="*/ 5082305 w 5792481"/>
                <a:gd name="connsiteY121" fmla="*/ 3788131 h 6557639"/>
                <a:gd name="connsiteX122" fmla="*/ 5026221 w 5792481"/>
                <a:gd name="connsiteY122" fmla="*/ 3806488 h 6557639"/>
                <a:gd name="connsiteX123" fmla="*/ 4982544 w 5792481"/>
                <a:gd name="connsiteY123" fmla="*/ 3832687 h 6557639"/>
                <a:gd name="connsiteX124" fmla="*/ 4950997 w 5792481"/>
                <a:gd name="connsiteY124" fmla="*/ 3875518 h 6557639"/>
                <a:gd name="connsiteX125" fmla="*/ 4936976 w 5792481"/>
                <a:gd name="connsiteY125" fmla="*/ 3887756 h 6557639"/>
                <a:gd name="connsiteX126" fmla="*/ 4961513 w 5792481"/>
                <a:gd name="connsiteY126" fmla="*/ 3906112 h 6557639"/>
                <a:gd name="connsiteX127" fmla="*/ 5001685 w 5792481"/>
                <a:gd name="connsiteY127" fmla="*/ 3938043 h 6557639"/>
                <a:gd name="connsiteX128" fmla="*/ 5038625 w 5792481"/>
                <a:gd name="connsiteY128" fmla="*/ 3958123 h 6557639"/>
                <a:gd name="connsiteX129" fmla="*/ 5075292 w 5792481"/>
                <a:gd name="connsiteY129" fmla="*/ 3962518 h 6557639"/>
                <a:gd name="connsiteX130" fmla="*/ 5129760 w 5792481"/>
                <a:gd name="connsiteY130" fmla="*/ 3979539 h 6557639"/>
                <a:gd name="connsiteX131" fmla="*/ 5161306 w 5792481"/>
                <a:gd name="connsiteY131" fmla="*/ 4022370 h 6557639"/>
                <a:gd name="connsiteX132" fmla="*/ 5203368 w 5792481"/>
                <a:gd name="connsiteY132" fmla="*/ 4095796 h 6557639"/>
                <a:gd name="connsiteX133" fmla="*/ 5231410 w 5792481"/>
                <a:gd name="connsiteY133" fmla="*/ 4132509 h 6557639"/>
                <a:gd name="connsiteX134" fmla="*/ 5231410 w 5792481"/>
                <a:gd name="connsiteY134" fmla="*/ 4175341 h 6557639"/>
                <a:gd name="connsiteX135" fmla="*/ 5255946 w 5792481"/>
                <a:gd name="connsiteY135" fmla="*/ 4227351 h 6557639"/>
                <a:gd name="connsiteX136" fmla="*/ 5301512 w 5792481"/>
                <a:gd name="connsiteY136" fmla="*/ 4303836 h 6557639"/>
                <a:gd name="connsiteX137" fmla="*/ 5333060 w 5792481"/>
                <a:gd name="connsiteY137" fmla="*/ 4334430 h 6557639"/>
                <a:gd name="connsiteX138" fmla="*/ 5350584 w 5792481"/>
                <a:gd name="connsiteY138" fmla="*/ 4371143 h 6557639"/>
                <a:gd name="connsiteX139" fmla="*/ 5413678 w 5792481"/>
                <a:gd name="connsiteY139" fmla="*/ 4441509 h 6557639"/>
                <a:gd name="connsiteX140" fmla="*/ 5441719 w 5792481"/>
                <a:gd name="connsiteY140" fmla="*/ 4478223 h 6557639"/>
                <a:gd name="connsiteX141" fmla="*/ 5473265 w 5792481"/>
                <a:gd name="connsiteY141" fmla="*/ 4548588 h 6557639"/>
                <a:gd name="connsiteX142" fmla="*/ 5487286 w 5792481"/>
                <a:gd name="connsiteY142" fmla="*/ 4588360 h 6557639"/>
                <a:gd name="connsiteX143" fmla="*/ 5495912 w 5792481"/>
                <a:gd name="connsiteY143" fmla="*/ 4650885 h 6557639"/>
                <a:gd name="connsiteX144" fmla="*/ 5487286 w 5792481"/>
                <a:gd name="connsiteY144" fmla="*/ 4695440 h 6557639"/>
                <a:gd name="connsiteX145" fmla="*/ 5438214 w 5792481"/>
                <a:gd name="connsiteY145" fmla="*/ 4738272 h 6557639"/>
                <a:gd name="connsiteX146" fmla="*/ 5399657 w 5792481"/>
                <a:gd name="connsiteY146" fmla="*/ 4768866 h 6557639"/>
                <a:gd name="connsiteX147" fmla="*/ 5394262 w 5792481"/>
                <a:gd name="connsiteY147" fmla="*/ 4834449 h 6557639"/>
                <a:gd name="connsiteX148" fmla="*/ 5375122 w 5792481"/>
                <a:gd name="connsiteY148" fmla="*/ 4900421 h 6557639"/>
                <a:gd name="connsiteX149" fmla="*/ 5336565 w 5792481"/>
                <a:gd name="connsiteY149" fmla="*/ 4937134 h 6557639"/>
                <a:gd name="connsiteX150" fmla="*/ 5305018 w 5792481"/>
                <a:gd name="connsiteY150" fmla="*/ 4970786 h 6557639"/>
                <a:gd name="connsiteX151" fmla="*/ 5280480 w 5792481"/>
                <a:gd name="connsiteY151" fmla="*/ 5010560 h 6557639"/>
                <a:gd name="connsiteX152" fmla="*/ 5231410 w 5792481"/>
                <a:gd name="connsiteY152" fmla="*/ 5025856 h 6557639"/>
                <a:gd name="connsiteX153" fmla="*/ 5204984 w 5792481"/>
                <a:gd name="connsiteY153" fmla="*/ 5051668 h 6557639"/>
                <a:gd name="connsiteX154" fmla="*/ 5203368 w 5792481"/>
                <a:gd name="connsiteY154" fmla="*/ 5111520 h 6557639"/>
                <a:gd name="connsiteX155" fmla="*/ 5219005 w 5792481"/>
                <a:gd name="connsiteY155" fmla="*/ 5140390 h 6557639"/>
                <a:gd name="connsiteX156" fmla="*/ 5217388 w 5792481"/>
                <a:gd name="connsiteY156" fmla="*/ 5197183 h 6557639"/>
                <a:gd name="connsiteX157" fmla="*/ 5222510 w 5792481"/>
                <a:gd name="connsiteY157" fmla="*/ 5247470 h 6557639"/>
                <a:gd name="connsiteX158" fmla="*/ 5227904 w 5792481"/>
                <a:gd name="connsiteY158" fmla="*/ 5276728 h 6557639"/>
                <a:gd name="connsiteX159" fmla="*/ 5211994 w 5792481"/>
                <a:gd name="connsiteY159" fmla="*/ 5302540 h 6557639"/>
                <a:gd name="connsiteX160" fmla="*/ 5213882 w 5792481"/>
                <a:gd name="connsiteY160" fmla="*/ 5325679 h 6557639"/>
                <a:gd name="connsiteX161" fmla="*/ 5247046 w 5792481"/>
                <a:gd name="connsiteY161" fmla="*/ 5345371 h 6557639"/>
                <a:gd name="connsiteX162" fmla="*/ 5247048 w 5792481"/>
                <a:gd name="connsiteY162" fmla="*/ 5391261 h 6557639"/>
                <a:gd name="connsiteX163" fmla="*/ 5206874 w 5792481"/>
                <a:gd name="connsiteY163" fmla="*/ 5454174 h 6557639"/>
                <a:gd name="connsiteX164" fmla="*/ 5133265 w 5792481"/>
                <a:gd name="connsiteY164" fmla="*/ 5466411 h 6557639"/>
                <a:gd name="connsiteX165" fmla="*/ 5091203 w 5792481"/>
                <a:gd name="connsiteY165" fmla="*/ 5490886 h 6557639"/>
                <a:gd name="connsiteX166" fmla="*/ 5056152 w 5792481"/>
                <a:gd name="connsiteY166" fmla="*/ 5518421 h 6557639"/>
                <a:gd name="connsiteX167" fmla="*/ 5007079 w 5792481"/>
                <a:gd name="connsiteY167" fmla="*/ 5515362 h 6557639"/>
                <a:gd name="connsiteX168" fmla="*/ 4945602 w 5792481"/>
                <a:gd name="connsiteY168" fmla="*/ 5486104 h 6557639"/>
                <a:gd name="connsiteX169" fmla="*/ 4894914 w 5792481"/>
                <a:gd name="connsiteY169" fmla="*/ 5542896 h 6557639"/>
                <a:gd name="connsiteX170" fmla="*/ 4866873 w 5792481"/>
                <a:gd name="connsiteY170" fmla="*/ 5582669 h 6557639"/>
                <a:gd name="connsiteX171" fmla="*/ 4782749 w 5792481"/>
                <a:gd name="connsiteY171" fmla="*/ 5601025 h 6557639"/>
                <a:gd name="connsiteX172" fmla="*/ 4726667 w 5792481"/>
                <a:gd name="connsiteY172" fmla="*/ 5613263 h 6557639"/>
                <a:gd name="connsiteX173" fmla="*/ 4731789 w 5792481"/>
                <a:gd name="connsiteY173" fmla="*/ 5654370 h 6557639"/>
                <a:gd name="connsiteX174" fmla="*/ 4689727 w 5792481"/>
                <a:gd name="connsiteY174" fmla="*/ 5700261 h 6557639"/>
                <a:gd name="connsiteX175" fmla="*/ 4656563 w 5792481"/>
                <a:gd name="connsiteY175" fmla="*/ 5726462 h 6557639"/>
                <a:gd name="connsiteX176" fmla="*/ 4605602 w 5792481"/>
                <a:gd name="connsiteY176" fmla="*/ 5749213 h 6557639"/>
                <a:gd name="connsiteX177" fmla="*/ 4589965 w 5792481"/>
                <a:gd name="connsiteY177" fmla="*/ 5784590 h 6557639"/>
                <a:gd name="connsiteX178" fmla="*/ 4574056 w 5792481"/>
                <a:gd name="connsiteY178" fmla="*/ 5819580 h 6557639"/>
                <a:gd name="connsiteX179" fmla="*/ 4516357 w 5792481"/>
                <a:gd name="connsiteY179" fmla="*/ 5851897 h 6557639"/>
                <a:gd name="connsiteX180" fmla="*/ 4488316 w 5792481"/>
                <a:gd name="connsiteY180" fmla="*/ 5882491 h 6557639"/>
                <a:gd name="connsiteX181" fmla="*/ 4446255 w 5792481"/>
                <a:gd name="connsiteY181" fmla="*/ 5913084 h 6557639"/>
                <a:gd name="connsiteX182" fmla="*/ 4390171 w 5792481"/>
                <a:gd name="connsiteY182" fmla="*/ 5928382 h 6557639"/>
                <a:gd name="connsiteX183" fmla="*/ 4309552 w 5792481"/>
                <a:gd name="connsiteY183" fmla="*/ 5946738 h 6557639"/>
                <a:gd name="connsiteX184" fmla="*/ 4249965 w 5792481"/>
                <a:gd name="connsiteY184" fmla="*/ 5955917 h 6557639"/>
                <a:gd name="connsiteX185" fmla="*/ 4137800 w 5792481"/>
                <a:gd name="connsiteY185" fmla="*/ 5955917 h 6557639"/>
                <a:gd name="connsiteX186" fmla="*/ 4156943 w 5792481"/>
                <a:gd name="connsiteY186" fmla="*/ 5993964 h 6557639"/>
                <a:gd name="connsiteX187" fmla="*/ 4142922 w 5792481"/>
                <a:gd name="connsiteY187" fmla="*/ 6036797 h 6557639"/>
                <a:gd name="connsiteX188" fmla="*/ 4100859 w 5792481"/>
                <a:gd name="connsiteY188" fmla="*/ 6085749 h 6557639"/>
                <a:gd name="connsiteX189" fmla="*/ 4092233 w 5792481"/>
                <a:gd name="connsiteY189" fmla="*/ 6133362 h 6557639"/>
                <a:gd name="connsiteX190" fmla="*/ 4053676 w 5792481"/>
                <a:gd name="connsiteY190" fmla="*/ 6157837 h 6557639"/>
                <a:gd name="connsiteX191" fmla="*/ 3992199 w 5792481"/>
                <a:gd name="connsiteY191" fmla="*/ 6137758 h 6557639"/>
                <a:gd name="connsiteX192" fmla="*/ 3938006 w 5792481"/>
                <a:gd name="connsiteY192" fmla="*/ 6130303 h 6557639"/>
                <a:gd name="connsiteX193" fmla="*/ 3883538 w 5792481"/>
                <a:gd name="connsiteY193" fmla="*/ 6146937 h 6557639"/>
                <a:gd name="connsiteX194" fmla="*/ 3837973 w 5792481"/>
                <a:gd name="connsiteY194" fmla="*/ 6149995 h 6557639"/>
                <a:gd name="connsiteX195" fmla="*/ 3785394 w 5792481"/>
                <a:gd name="connsiteY195" fmla="*/ 6143876 h 6557639"/>
                <a:gd name="connsiteX196" fmla="*/ 3743333 w 5792481"/>
                <a:gd name="connsiteY196" fmla="*/ 6137757 h 6557639"/>
                <a:gd name="connsiteX197" fmla="*/ 3697765 w 5792481"/>
                <a:gd name="connsiteY197" fmla="*/ 6143876 h 6557639"/>
                <a:gd name="connsiteX198" fmla="*/ 3682128 w 5792481"/>
                <a:gd name="connsiteY198" fmla="*/ 6197609 h 6557639"/>
                <a:gd name="connsiteX199" fmla="*/ 3634673 w 5792481"/>
                <a:gd name="connsiteY199" fmla="*/ 6223422 h 6557639"/>
                <a:gd name="connsiteX200" fmla="*/ 3587490 w 5792481"/>
                <a:gd name="connsiteY200" fmla="*/ 6258798 h 6557639"/>
                <a:gd name="connsiteX201" fmla="*/ 3550549 w 5792481"/>
                <a:gd name="connsiteY201" fmla="*/ 6278490 h 6557639"/>
                <a:gd name="connsiteX202" fmla="*/ 3503368 w 5792481"/>
                <a:gd name="connsiteY202" fmla="*/ 6289393 h 6557639"/>
                <a:gd name="connsiteX203" fmla="*/ 3438384 w 5792481"/>
                <a:gd name="connsiteY203" fmla="*/ 6312144 h 6557639"/>
                <a:gd name="connsiteX204" fmla="*/ 3370171 w 5792481"/>
                <a:gd name="connsiteY204" fmla="*/ 6353640 h 6557639"/>
                <a:gd name="connsiteX205" fmla="*/ 3366666 w 5792481"/>
                <a:gd name="connsiteY205" fmla="*/ 6402590 h 6557639"/>
                <a:gd name="connsiteX206" fmla="*/ 3384192 w 5792481"/>
                <a:gd name="connsiteY206" fmla="*/ 6457660 h 6557639"/>
                <a:gd name="connsiteX207" fmla="*/ 3364775 w 5792481"/>
                <a:gd name="connsiteY207" fmla="*/ 6514066 h 6557639"/>
                <a:gd name="connsiteX208" fmla="*/ 3314087 w 5792481"/>
                <a:gd name="connsiteY208" fmla="*/ 6552502 h 6557639"/>
                <a:gd name="connsiteX209" fmla="*/ 3259621 w 5792481"/>
                <a:gd name="connsiteY209" fmla="*/ 6550779 h 6557639"/>
                <a:gd name="connsiteX210" fmla="*/ 3235084 w 5792481"/>
                <a:gd name="connsiteY210" fmla="*/ 6523243 h 6557639"/>
                <a:gd name="connsiteX211" fmla="*/ 3200033 w 5792481"/>
                <a:gd name="connsiteY211" fmla="*/ 6532420 h 6557639"/>
                <a:gd name="connsiteX212" fmla="*/ 3140445 w 5792481"/>
                <a:gd name="connsiteY212" fmla="*/ 6544659 h 6557639"/>
                <a:gd name="connsiteX213" fmla="*/ 3105395 w 5792481"/>
                <a:gd name="connsiteY213" fmla="*/ 6538540 h 6557639"/>
                <a:gd name="connsiteX214" fmla="*/ 3056321 w 5792481"/>
                <a:gd name="connsiteY214" fmla="*/ 6538541 h 6557639"/>
                <a:gd name="connsiteX215" fmla="*/ 3016149 w 5792481"/>
                <a:gd name="connsiteY215" fmla="*/ 6521907 h 6557639"/>
                <a:gd name="connsiteX216" fmla="*/ 2989724 w 5792481"/>
                <a:gd name="connsiteY216" fmla="*/ 6495707 h 6557639"/>
                <a:gd name="connsiteX217" fmla="*/ 2954671 w 5792481"/>
                <a:gd name="connsiteY217" fmla="*/ 6504886 h 6557639"/>
                <a:gd name="connsiteX218" fmla="*/ 2905601 w 5792481"/>
                <a:gd name="connsiteY218" fmla="*/ 6556896 h 6557639"/>
                <a:gd name="connsiteX219" fmla="*/ 2844395 w 5792481"/>
                <a:gd name="connsiteY219" fmla="*/ 6531085 h 6557639"/>
                <a:gd name="connsiteX220" fmla="*/ 2805839 w 5792481"/>
                <a:gd name="connsiteY220" fmla="*/ 6469897 h 6557639"/>
                <a:gd name="connsiteX221" fmla="*/ 2803949 w 5792481"/>
                <a:gd name="connsiteY221" fmla="*/ 6394747 h 6557639"/>
                <a:gd name="connsiteX222" fmla="*/ 2810960 w 5792481"/>
                <a:gd name="connsiteY222" fmla="*/ 6345798 h 6557639"/>
                <a:gd name="connsiteX223" fmla="*/ 2833881 w 5792481"/>
                <a:gd name="connsiteY223" fmla="*/ 6298570 h 6557639"/>
                <a:gd name="connsiteX224" fmla="*/ 2819860 w 5792481"/>
                <a:gd name="connsiteY224" fmla="*/ 6258798 h 6557639"/>
                <a:gd name="connsiteX225" fmla="*/ 2805839 w 5792481"/>
                <a:gd name="connsiteY225" fmla="*/ 6225145 h 6557639"/>
                <a:gd name="connsiteX226" fmla="*/ 2849517 w 5792481"/>
                <a:gd name="connsiteY226" fmla="*/ 6174470 h 6557639"/>
                <a:gd name="connsiteX227" fmla="*/ 2844396 w 5792481"/>
                <a:gd name="connsiteY227" fmla="*/ 6130304 h 6557639"/>
                <a:gd name="connsiteX228" fmla="*/ 2868933 w 5792481"/>
                <a:gd name="connsiteY228" fmla="*/ 6118065 h 6557639"/>
                <a:gd name="connsiteX229" fmla="*/ 2951167 w 5792481"/>
                <a:gd name="connsiteY229" fmla="*/ 6107162 h 6557639"/>
                <a:gd name="connsiteX230" fmla="*/ 3044190 w 5792481"/>
                <a:gd name="connsiteY230" fmla="*/ 6075234 h 6557639"/>
                <a:gd name="connsiteX231" fmla="*/ 3114293 w 5792481"/>
                <a:gd name="connsiteY231" fmla="*/ 6062996 h 6557639"/>
                <a:gd name="connsiteX232" fmla="*/ 3198417 w 5792481"/>
                <a:gd name="connsiteY232" fmla="*/ 6029342 h 6557639"/>
                <a:gd name="connsiteX233" fmla="*/ 3191406 w 5792481"/>
                <a:gd name="connsiteY233" fmla="*/ 6004867 h 6557639"/>
                <a:gd name="connsiteX234" fmla="*/ 3175497 w 5792481"/>
                <a:gd name="connsiteY234" fmla="*/ 5975609 h 6557639"/>
                <a:gd name="connsiteX235" fmla="*/ 3131819 w 5792481"/>
                <a:gd name="connsiteY235" fmla="*/ 5971213 h 6557639"/>
                <a:gd name="connsiteX236" fmla="*/ 3138830 w 5792481"/>
                <a:gd name="connsiteY236" fmla="*/ 5943679 h 6557639"/>
                <a:gd name="connsiteX237" fmla="*/ 3152849 w 5792481"/>
                <a:gd name="connsiteY237" fmla="*/ 5928381 h 6557639"/>
                <a:gd name="connsiteX238" fmla="*/ 3198417 w 5792481"/>
                <a:gd name="connsiteY238" fmla="*/ 5906966 h 6557639"/>
                <a:gd name="connsiteX239" fmla="*/ 3215943 w 5792481"/>
                <a:gd name="connsiteY239" fmla="*/ 5870253 h 6557639"/>
                <a:gd name="connsiteX240" fmla="*/ 3235084 w 5792481"/>
                <a:gd name="connsiteY240" fmla="*/ 5819578 h 6557639"/>
                <a:gd name="connsiteX241" fmla="*/ 3191406 w 5792481"/>
                <a:gd name="connsiteY241" fmla="*/ 5772352 h 6557639"/>
                <a:gd name="connsiteX242" fmla="*/ 3140445 w 5792481"/>
                <a:gd name="connsiteY242" fmla="*/ 5736974 h 6557639"/>
                <a:gd name="connsiteX243" fmla="*/ 3126424 w 5792481"/>
                <a:gd name="connsiteY243" fmla="*/ 5700261 h 6557639"/>
                <a:gd name="connsiteX244" fmla="*/ 3051200 w 5792481"/>
                <a:gd name="connsiteY244" fmla="*/ 5677510 h 6557639"/>
                <a:gd name="connsiteX245" fmla="*/ 3009138 w 5792481"/>
                <a:gd name="connsiteY245" fmla="*/ 5640797 h 6557639"/>
                <a:gd name="connsiteX246" fmla="*/ 2968692 w 5792481"/>
                <a:gd name="connsiteY246" fmla="*/ 5605419 h 6557639"/>
                <a:gd name="connsiteX247" fmla="*/ 2926632 w 5792481"/>
                <a:gd name="connsiteY247" fmla="*/ 5623776 h 6557639"/>
                <a:gd name="connsiteX248" fmla="*/ 2839003 w 5792481"/>
                <a:gd name="connsiteY248" fmla="*/ 5611539 h 6557639"/>
                <a:gd name="connsiteX249" fmla="*/ 2805839 w 5792481"/>
                <a:gd name="connsiteY249" fmla="*/ 5640797 h 6557639"/>
                <a:gd name="connsiteX250" fmla="*/ 2763777 w 5792481"/>
                <a:gd name="connsiteY250" fmla="*/ 5659154 h 6557639"/>
                <a:gd name="connsiteX251" fmla="*/ 2691784 w 5792481"/>
                <a:gd name="connsiteY251" fmla="*/ 5645192 h 6557639"/>
                <a:gd name="connsiteX252" fmla="*/ 2637592 w 5792481"/>
                <a:gd name="connsiteY252" fmla="*/ 5649976 h 6557639"/>
                <a:gd name="connsiteX253" fmla="*/ 2648108 w 5792481"/>
                <a:gd name="connsiteY253" fmla="*/ 5726461 h 6557639"/>
                <a:gd name="connsiteX254" fmla="*/ 2630582 w 5792481"/>
                <a:gd name="connsiteY254" fmla="*/ 5827422 h 6557639"/>
                <a:gd name="connsiteX255" fmla="*/ 2616561 w 5792481"/>
                <a:gd name="connsiteY255" fmla="*/ 5916145 h 6557639"/>
                <a:gd name="connsiteX256" fmla="*/ 2602539 w 5792481"/>
                <a:gd name="connsiteY256" fmla="*/ 5949797 h 6557639"/>
                <a:gd name="connsiteX257" fmla="*/ 2553466 w 5792481"/>
                <a:gd name="connsiteY257" fmla="*/ 6035462 h 6557639"/>
                <a:gd name="connsiteX258" fmla="*/ 2578004 w 5792481"/>
                <a:gd name="connsiteY258" fmla="*/ 6139482 h 6557639"/>
                <a:gd name="connsiteX259" fmla="*/ 2585015 w 5792481"/>
                <a:gd name="connsiteY259" fmla="*/ 6188432 h 6557639"/>
                <a:gd name="connsiteX260" fmla="*/ 2572610 w 5792481"/>
                <a:gd name="connsiteY260" fmla="*/ 6254014 h 6557639"/>
                <a:gd name="connsiteX261" fmla="*/ 2539447 w 5792481"/>
                <a:gd name="connsiteY261" fmla="*/ 6319987 h 6557639"/>
                <a:gd name="connsiteX262" fmla="*/ 2481475 w 5792481"/>
                <a:gd name="connsiteY262" fmla="*/ 6339677 h 6557639"/>
                <a:gd name="connsiteX263" fmla="*/ 2448314 w 5792481"/>
                <a:gd name="connsiteY263" fmla="*/ 6362818 h 6557639"/>
                <a:gd name="connsiteX264" fmla="*/ 2418383 w 5792481"/>
                <a:gd name="connsiteY264" fmla="*/ 6354975 h 6557639"/>
                <a:gd name="connsiteX265" fmla="*/ 2385220 w 5792481"/>
                <a:gd name="connsiteY265" fmla="*/ 6335283 h 6557639"/>
                <a:gd name="connsiteX266" fmla="*/ 2371200 w 5792481"/>
                <a:gd name="connsiteY266" fmla="*/ 6298570 h 6557639"/>
                <a:gd name="connsiteX267" fmla="*/ 2315117 w 5792481"/>
                <a:gd name="connsiteY267" fmla="*/ 6307749 h 6557639"/>
                <a:gd name="connsiteX268" fmla="*/ 2304601 w 5792481"/>
                <a:gd name="connsiteY268" fmla="*/ 6323046 h 6557639"/>
                <a:gd name="connsiteX269" fmla="*/ 2295702 w 5792481"/>
                <a:gd name="connsiteY269" fmla="*/ 6351915 h 6557639"/>
                <a:gd name="connsiteX270" fmla="*/ 2280066 w 5792481"/>
                <a:gd name="connsiteY270" fmla="*/ 6387293 h 6557639"/>
                <a:gd name="connsiteX271" fmla="*/ 2216973 w 5792481"/>
                <a:gd name="connsiteY271" fmla="*/ 6408709 h 6557639"/>
                <a:gd name="connsiteX272" fmla="*/ 2202952 w 5792481"/>
                <a:gd name="connsiteY272" fmla="*/ 6371996 h 6557639"/>
                <a:gd name="connsiteX273" fmla="*/ 2187041 w 5792481"/>
                <a:gd name="connsiteY273" fmla="*/ 6318264 h 6557639"/>
                <a:gd name="connsiteX274" fmla="*/ 2153880 w 5792481"/>
                <a:gd name="connsiteY274" fmla="*/ 6243502 h 6557639"/>
                <a:gd name="connsiteX275" fmla="*/ 2127454 w 5792481"/>
                <a:gd name="connsiteY275" fmla="*/ 6202005 h 6557639"/>
                <a:gd name="connsiteX276" fmla="*/ 2087281 w 5792481"/>
                <a:gd name="connsiteY276" fmla="*/ 6176194 h 6557639"/>
                <a:gd name="connsiteX277" fmla="*/ 2041715 w 5792481"/>
                <a:gd name="connsiteY277" fmla="*/ 6130303 h 6557639"/>
                <a:gd name="connsiteX278" fmla="*/ 1971612 w 5792481"/>
                <a:gd name="connsiteY278" fmla="*/ 6081353 h 6557639"/>
                <a:gd name="connsiteX279" fmla="*/ 1936560 w 5792481"/>
                <a:gd name="connsiteY279" fmla="*/ 5992629 h 6557639"/>
                <a:gd name="connsiteX280" fmla="*/ 1866457 w 5792481"/>
                <a:gd name="connsiteY280" fmla="*/ 5910026 h 6557639"/>
                <a:gd name="connsiteX281" fmla="*/ 1843536 w 5792481"/>
                <a:gd name="connsiteY281" fmla="*/ 5853232 h 6557639"/>
                <a:gd name="connsiteX282" fmla="*/ 1866457 w 5792481"/>
                <a:gd name="connsiteY282" fmla="*/ 5830481 h 6557639"/>
                <a:gd name="connsiteX283" fmla="*/ 1810374 w 5792481"/>
                <a:gd name="connsiteY283" fmla="*/ 5784590 h 6557639"/>
                <a:gd name="connsiteX284" fmla="*/ 1771817 w 5792481"/>
                <a:gd name="connsiteY284" fmla="*/ 5763174 h 6557639"/>
                <a:gd name="connsiteX285" fmla="*/ 1729757 w 5792481"/>
                <a:gd name="connsiteY285" fmla="*/ 5717283 h 6557639"/>
                <a:gd name="connsiteX286" fmla="*/ 1698209 w 5792481"/>
                <a:gd name="connsiteY286" fmla="*/ 5662213 h 6557639"/>
                <a:gd name="connsiteX287" fmla="*/ 1677179 w 5792481"/>
                <a:gd name="connsiteY287" fmla="*/ 5597966 h 6557639"/>
                <a:gd name="connsiteX288" fmla="*/ 1664773 w 5792481"/>
                <a:gd name="connsiteY288" fmla="*/ 5565648 h 6557639"/>
                <a:gd name="connsiteX289" fmla="*/ 1640237 w 5792481"/>
                <a:gd name="connsiteY289" fmla="*/ 5538113 h 6557639"/>
                <a:gd name="connsiteX290" fmla="*/ 1600063 w 5792481"/>
                <a:gd name="connsiteY290" fmla="*/ 5466411 h 6557639"/>
                <a:gd name="connsiteX291" fmla="*/ 1605186 w 5792481"/>
                <a:gd name="connsiteY291" fmla="*/ 5437154 h 6557639"/>
                <a:gd name="connsiteX292" fmla="*/ 1589549 w 5792481"/>
                <a:gd name="connsiteY292" fmla="*/ 5402163 h 6557639"/>
                <a:gd name="connsiteX293" fmla="*/ 1579033 w 5792481"/>
                <a:gd name="connsiteY293" fmla="*/ 5340976 h 6557639"/>
                <a:gd name="connsiteX294" fmla="*/ 1538587 w 5792481"/>
                <a:gd name="connsiteY294" fmla="*/ 5311717 h 6557639"/>
                <a:gd name="connsiteX295" fmla="*/ 1487900 w 5792481"/>
                <a:gd name="connsiteY295" fmla="*/ 5295084 h 6557639"/>
                <a:gd name="connsiteX296" fmla="*/ 1436938 w 5792481"/>
                <a:gd name="connsiteY296" fmla="*/ 5275003 h 6557639"/>
                <a:gd name="connsiteX297" fmla="*/ 1424807 w 5792481"/>
                <a:gd name="connsiteY297" fmla="*/ 5236956 h 6557639"/>
                <a:gd name="connsiteX298" fmla="*/ 1419413 w 5792481"/>
                <a:gd name="connsiteY298" fmla="*/ 5192400 h 6557639"/>
                <a:gd name="connsiteX299" fmla="*/ 1396765 w 5792481"/>
                <a:gd name="connsiteY299" fmla="*/ 5169649 h 6557639"/>
                <a:gd name="connsiteX300" fmla="*/ 1344187 w 5792481"/>
                <a:gd name="connsiteY300" fmla="*/ 5142114 h 6557639"/>
                <a:gd name="connsiteX301" fmla="*/ 1310752 w 5792481"/>
                <a:gd name="connsiteY301" fmla="*/ 5112855 h 6557639"/>
                <a:gd name="connsiteX302" fmla="*/ 1309136 w 5792481"/>
                <a:gd name="connsiteY302" fmla="*/ 5065628 h 6557639"/>
                <a:gd name="connsiteX303" fmla="*/ 1321268 w 5792481"/>
                <a:gd name="connsiteY303" fmla="*/ 5005775 h 6557639"/>
                <a:gd name="connsiteX304" fmla="*/ 1328278 w 5792481"/>
                <a:gd name="connsiteY304" fmla="*/ 4935410 h 6557639"/>
                <a:gd name="connsiteX305" fmla="*/ 1291611 w 5792481"/>
                <a:gd name="connsiteY305" fmla="*/ 4833113 h 6557639"/>
                <a:gd name="connsiteX306" fmla="*/ 1246044 w 5792481"/>
                <a:gd name="connsiteY306" fmla="*/ 4768866 h 6557639"/>
                <a:gd name="connsiteX307" fmla="*/ 1165425 w 5792481"/>
                <a:gd name="connsiteY307" fmla="*/ 4704617 h 6557639"/>
                <a:gd name="connsiteX308" fmla="*/ 1154911 w 5792481"/>
                <a:gd name="connsiteY308" fmla="*/ 4612838 h 6557639"/>
                <a:gd name="connsiteX309" fmla="*/ 1142505 w 5792481"/>
                <a:gd name="connsiteY309" fmla="*/ 4552982 h 6557639"/>
                <a:gd name="connsiteX310" fmla="*/ 1126868 w 5792481"/>
                <a:gd name="connsiteY310" fmla="*/ 4496579 h 6557639"/>
                <a:gd name="connsiteX311" fmla="*/ 1119858 w 5792481"/>
                <a:gd name="connsiteY311" fmla="*/ 4435389 h 6557639"/>
                <a:gd name="connsiteX312" fmla="*/ 1086425 w 5792481"/>
                <a:gd name="connsiteY312" fmla="*/ 4366360 h 6557639"/>
                <a:gd name="connsiteX313" fmla="*/ 1039239 w 5792481"/>
                <a:gd name="connsiteY313" fmla="*/ 4322193 h 6557639"/>
                <a:gd name="connsiteX314" fmla="*/ 1021714 w 5792481"/>
                <a:gd name="connsiteY314" fmla="*/ 4285479 h 6557639"/>
                <a:gd name="connsiteX315" fmla="*/ 991782 w 5792481"/>
                <a:gd name="connsiteY315" fmla="*/ 4231745 h 6557639"/>
                <a:gd name="connsiteX316" fmla="*/ 958620 w 5792481"/>
                <a:gd name="connsiteY316" fmla="*/ 4184517 h 6557639"/>
                <a:gd name="connsiteX317" fmla="*/ 913052 w 5792481"/>
                <a:gd name="connsiteY317" fmla="*/ 4141686 h 6557639"/>
                <a:gd name="connsiteX318" fmla="*/ 899033 w 5792481"/>
                <a:gd name="connsiteY318" fmla="*/ 4083558 h 6557639"/>
                <a:gd name="connsiteX319" fmla="*/ 870992 w 5792481"/>
                <a:gd name="connsiteY319" fmla="*/ 4046845 h 6557639"/>
                <a:gd name="connsiteX320" fmla="*/ 853466 w 5792481"/>
                <a:gd name="connsiteY320" fmla="*/ 3973419 h 6557639"/>
                <a:gd name="connsiteX321" fmla="*/ 811403 w 5792481"/>
                <a:gd name="connsiteY321" fmla="*/ 3893874 h 6557639"/>
                <a:gd name="connsiteX322" fmla="*/ 779857 w 5792481"/>
                <a:gd name="connsiteY322" fmla="*/ 3851043 h 6557639"/>
                <a:gd name="connsiteX323" fmla="*/ 786868 w 5792481"/>
                <a:gd name="connsiteY323" fmla="*/ 3789855 h 6557639"/>
                <a:gd name="connsiteX324" fmla="*/ 755320 w 5792481"/>
                <a:gd name="connsiteY324" fmla="*/ 3750083 h 6557639"/>
                <a:gd name="connsiteX325" fmla="*/ 760443 w 5792481"/>
                <a:gd name="connsiteY325" fmla="*/ 3696348 h 6557639"/>
                <a:gd name="connsiteX326" fmla="*/ 811404 w 5792481"/>
                <a:gd name="connsiteY326" fmla="*/ 3627705 h 6557639"/>
                <a:gd name="connsiteX327" fmla="*/ 804393 w 5792481"/>
                <a:gd name="connsiteY327" fmla="*/ 3566518 h 6557639"/>
                <a:gd name="connsiteX328" fmla="*/ 765836 w 5792481"/>
                <a:gd name="connsiteY328" fmla="*/ 3563459 h 6557639"/>
                <a:gd name="connsiteX329" fmla="*/ 678209 w 5792481"/>
                <a:gd name="connsiteY329" fmla="*/ 3548163 h 6557639"/>
                <a:gd name="connsiteX330" fmla="*/ 622126 w 5792481"/>
                <a:gd name="connsiteY330" fmla="*/ 3523687 h 6557639"/>
                <a:gd name="connsiteX331" fmla="*/ 618620 w 5792481"/>
                <a:gd name="connsiteY331" fmla="*/ 3471676 h 6557639"/>
                <a:gd name="connsiteX332" fmla="*/ 623741 w 5792481"/>
                <a:gd name="connsiteY332" fmla="*/ 3387348 h 6557639"/>
                <a:gd name="connsiteX333" fmla="*/ 604599 w 5792481"/>
                <a:gd name="connsiteY333" fmla="*/ 3324825 h 6557639"/>
                <a:gd name="connsiteX334" fmla="*/ 580063 w 5792481"/>
                <a:gd name="connsiteY334" fmla="*/ 3300350 h 6557639"/>
                <a:gd name="connsiteX335" fmla="*/ 520476 w 5792481"/>
                <a:gd name="connsiteY335" fmla="*/ 3281992 h 6557639"/>
                <a:gd name="connsiteX336" fmla="*/ 469514 w 5792481"/>
                <a:gd name="connsiteY336" fmla="*/ 3264972 h 6557639"/>
                <a:gd name="connsiteX337" fmla="*/ 457382 w 5792481"/>
                <a:gd name="connsiteY337" fmla="*/ 3233042 h 6557639"/>
                <a:gd name="connsiteX338" fmla="*/ 422331 w 5792481"/>
                <a:gd name="connsiteY338" fmla="*/ 3202448 h 6557639"/>
                <a:gd name="connsiteX339" fmla="*/ 380269 w 5792481"/>
                <a:gd name="connsiteY339" fmla="*/ 3190211 h 6557639"/>
                <a:gd name="connsiteX340" fmla="*/ 367865 w 5792481"/>
                <a:gd name="connsiteY340" fmla="*/ 3160952 h 6557639"/>
                <a:gd name="connsiteX341" fmla="*/ 394290 w 5792481"/>
                <a:gd name="connsiteY341" fmla="*/ 3141260 h 6557639"/>
                <a:gd name="connsiteX342" fmla="*/ 437968 w 5792481"/>
                <a:gd name="connsiteY342" fmla="*/ 3108942 h 6557639"/>
                <a:gd name="connsiteX343" fmla="*/ 443363 w 5792481"/>
                <a:gd name="connsiteY343" fmla="*/ 3058656 h 6557639"/>
                <a:gd name="connsiteX344" fmla="*/ 448482 w 5792481"/>
                <a:gd name="connsiteY344" fmla="*/ 2998803 h 6557639"/>
                <a:gd name="connsiteX345" fmla="*/ 418827 w 5792481"/>
                <a:gd name="connsiteY345" fmla="*/ 2948518 h 6557639"/>
                <a:gd name="connsiteX346" fmla="*/ 352228 w 5792481"/>
                <a:gd name="connsiteY346" fmla="*/ 2939339 h 6557639"/>
                <a:gd name="connsiteX347" fmla="*/ 290751 w 5792481"/>
                <a:gd name="connsiteY347" fmla="*/ 2926397 h 6557639"/>
                <a:gd name="connsiteX348" fmla="*/ 296146 w 5792481"/>
                <a:gd name="connsiteY348" fmla="*/ 3006646 h 6557639"/>
                <a:gd name="connsiteX349" fmla="*/ 285631 w 5792481"/>
                <a:gd name="connsiteY349" fmla="*/ 3034181 h 6557639"/>
                <a:gd name="connsiteX350" fmla="*/ 227658 w 5792481"/>
                <a:gd name="connsiteY350" fmla="*/ 3035516 h 6557639"/>
                <a:gd name="connsiteX351" fmla="*/ 199619 w 5792481"/>
                <a:gd name="connsiteY351" fmla="*/ 3001863 h 6557639"/>
                <a:gd name="connsiteX352" fmla="*/ 180476 w 5792481"/>
                <a:gd name="connsiteY352" fmla="*/ 2954637 h 6557639"/>
                <a:gd name="connsiteX353" fmla="*/ 113877 w 5792481"/>
                <a:gd name="connsiteY353" fmla="*/ 2945458 h 6557639"/>
                <a:gd name="connsiteX354" fmla="*/ 78825 w 5792481"/>
                <a:gd name="connsiteY354" fmla="*/ 2920983 h 6557639"/>
                <a:gd name="connsiteX355" fmla="*/ 94014 w 5792481"/>
                <a:gd name="connsiteY355" fmla="*/ 2899567 h 6557639"/>
                <a:gd name="connsiteX356" fmla="*/ 137245 w 5792481"/>
                <a:gd name="connsiteY356" fmla="*/ 2896508 h 6557639"/>
                <a:gd name="connsiteX357" fmla="*/ 198001 w 5792481"/>
                <a:gd name="connsiteY357" fmla="*/ 2896508 h 6557639"/>
                <a:gd name="connsiteX358" fmla="*/ 264598 w 5792481"/>
                <a:gd name="connsiteY358" fmla="*/ 2878150 h 6557639"/>
                <a:gd name="connsiteX359" fmla="*/ 264599 w 5792481"/>
                <a:gd name="connsiteY359" fmla="*/ 2798606 h 6557639"/>
                <a:gd name="connsiteX360" fmla="*/ 247073 w 5792481"/>
                <a:gd name="connsiteY360" fmla="*/ 2731300 h 6557639"/>
                <a:gd name="connsiteX361" fmla="*/ 201507 w 5792481"/>
                <a:gd name="connsiteY361" fmla="*/ 2673171 h 6557639"/>
                <a:gd name="connsiteX362" fmla="*/ 166455 w 5792481"/>
                <a:gd name="connsiteY362" fmla="*/ 2676230 h 6557639"/>
                <a:gd name="connsiteX363" fmla="*/ 127898 w 5792481"/>
                <a:gd name="connsiteY363" fmla="*/ 2670111 h 6557639"/>
                <a:gd name="connsiteX364" fmla="*/ 71815 w 5792481"/>
                <a:gd name="connsiteY364" fmla="*/ 2663992 h 6557639"/>
                <a:gd name="connsiteX365" fmla="*/ 38381 w 5792481"/>
                <a:gd name="connsiteY365" fmla="*/ 2591902 h 6557639"/>
                <a:gd name="connsiteX366" fmla="*/ 57795 w 5792481"/>
                <a:gd name="connsiteY366" fmla="*/ 2541616 h 6557639"/>
                <a:gd name="connsiteX367" fmla="*/ 43774 w 5792481"/>
                <a:gd name="connsiteY367" fmla="*/ 2504903 h 6557639"/>
                <a:gd name="connsiteX368" fmla="*/ 8723 w 5792481"/>
                <a:gd name="connsiteY368" fmla="*/ 2449834 h 6557639"/>
                <a:gd name="connsiteX369" fmla="*/ 1712 w 5792481"/>
                <a:gd name="connsiteY369" fmla="*/ 2416181 h 6557639"/>
                <a:gd name="connsiteX370" fmla="*/ 34427 w 5792481"/>
                <a:gd name="connsiteY370" fmla="*/ 2394764 h 6557639"/>
                <a:gd name="connsiteX371" fmla="*/ 90509 w 5792481"/>
                <a:gd name="connsiteY371" fmla="*/ 2364170 h 6557639"/>
                <a:gd name="connsiteX372" fmla="*/ 127898 w 5792481"/>
                <a:gd name="connsiteY372" fmla="*/ 2333576 h 6557639"/>
                <a:gd name="connsiteX373" fmla="*/ 157555 w 5792481"/>
                <a:gd name="connsiteY373" fmla="*/ 2301257 h 6557639"/>
                <a:gd name="connsiteX374" fmla="*/ 183980 w 5792481"/>
                <a:gd name="connsiteY374" fmla="*/ 2260150 h 6557639"/>
                <a:gd name="connsiteX375" fmla="*/ 213638 w 5792481"/>
                <a:gd name="connsiteY375" fmla="*/ 2237010 h 6557639"/>
                <a:gd name="connsiteX376" fmla="*/ 226042 w 5792481"/>
                <a:gd name="connsiteY376" fmla="*/ 2186725 h 6557639"/>
                <a:gd name="connsiteX377" fmla="*/ 222537 w 5792481"/>
                <a:gd name="connsiteY377" fmla="*/ 2131655 h 6557639"/>
                <a:gd name="connsiteX378" fmla="*/ 233052 w 5792481"/>
                <a:gd name="connsiteY378" fmla="*/ 2073526 h 6557639"/>
                <a:gd name="connsiteX379" fmla="*/ 248689 w 5792481"/>
                <a:gd name="connsiteY379" fmla="*/ 2001436 h 6557639"/>
                <a:gd name="connsiteX380" fmla="*/ 285631 w 5792481"/>
                <a:gd name="connsiteY380" fmla="*/ 1945031 h 6557639"/>
                <a:gd name="connsiteX381" fmla="*/ 297762 w 5792481"/>
                <a:gd name="connsiteY381" fmla="*/ 1912713 h 6557639"/>
                <a:gd name="connsiteX382" fmla="*/ 320682 w 5792481"/>
                <a:gd name="connsiteY382" fmla="*/ 1874664 h 6557639"/>
                <a:gd name="connsiteX383" fmla="*/ 374876 w 5792481"/>
                <a:gd name="connsiteY383" fmla="*/ 1825010 h 6557639"/>
                <a:gd name="connsiteX384" fmla="*/ 428173 w 5792481"/>
                <a:gd name="connsiteY384" fmla="*/ 1808377 h 6557639"/>
                <a:gd name="connsiteX385" fmla="*/ 477694 w 5792481"/>
                <a:gd name="connsiteY385" fmla="*/ 1804614 h 6557639"/>
                <a:gd name="connsiteX386" fmla="*/ 539617 w 5792481"/>
                <a:gd name="connsiteY386" fmla="*/ 1799514 h 6557639"/>
                <a:gd name="connsiteX387" fmla="*/ 594085 w 5792481"/>
                <a:gd name="connsiteY387" fmla="*/ 1761468 h 6557639"/>
                <a:gd name="connsiteX388" fmla="*/ 651782 w 5792481"/>
                <a:gd name="connsiteY388" fmla="*/ 1738326 h 6557639"/>
                <a:gd name="connsiteX389" fmla="*/ 684050 w 5792481"/>
                <a:gd name="connsiteY389" fmla="*/ 1725774 h 6557639"/>
                <a:gd name="connsiteX390" fmla="*/ 728895 w 5792481"/>
                <a:gd name="connsiteY390" fmla="*/ 1707733 h 6557639"/>
                <a:gd name="connsiteX391" fmla="*/ 786868 w 5792481"/>
                <a:gd name="connsiteY391" fmla="*/ 1672744 h 6557639"/>
                <a:gd name="connsiteX392" fmla="*/ 913053 w 5792481"/>
                <a:gd name="connsiteY392" fmla="*/ 1623793 h 6557639"/>
                <a:gd name="connsiteX393" fmla="*/ 946216 w 5792481"/>
                <a:gd name="connsiteY393" fmla="*/ 1606773 h 6557639"/>
                <a:gd name="connsiteX394" fmla="*/ 993672 w 5792481"/>
                <a:gd name="connsiteY394" fmla="*/ 1590141 h 6557639"/>
                <a:gd name="connsiteX395" fmla="*/ 1032230 w 5792481"/>
                <a:gd name="connsiteY395" fmla="*/ 1599318 h 6557639"/>
                <a:gd name="connsiteX396" fmla="*/ 1058381 w 5792481"/>
                <a:gd name="connsiteY396" fmla="*/ 1606773 h 6557639"/>
                <a:gd name="connsiteX397" fmla="*/ 1095322 w 5792481"/>
                <a:gd name="connsiteY397" fmla="*/ 1595239 h 6557639"/>
                <a:gd name="connsiteX398" fmla="*/ 1160030 w 5792481"/>
                <a:gd name="connsiteY398" fmla="*/ 1585356 h 6557639"/>
                <a:gd name="connsiteX399" fmla="*/ 1202092 w 5792481"/>
                <a:gd name="connsiteY399" fmla="*/ 1563940 h 6557639"/>
                <a:gd name="connsiteX400" fmla="*/ 1254670 w 5792481"/>
                <a:gd name="connsiteY400" fmla="*/ 1554762 h 6557639"/>
                <a:gd name="connsiteX401" fmla="*/ 1303741 w 5792481"/>
                <a:gd name="connsiteY401" fmla="*/ 1560881 h 6557639"/>
                <a:gd name="connsiteX402" fmla="*/ 1347693 w 5792481"/>
                <a:gd name="connsiteY402" fmla="*/ 1538130 h 6557639"/>
                <a:gd name="connsiteX403" fmla="*/ 1396766 w 5792481"/>
                <a:gd name="connsiteY403" fmla="*/ 1515695 h 6557639"/>
                <a:gd name="connsiteX404" fmla="*/ 1415906 w 5792481"/>
                <a:gd name="connsiteY404" fmla="*/ 1472159 h 6557639"/>
                <a:gd name="connsiteX405" fmla="*/ 1417796 w 5792481"/>
                <a:gd name="connsiteY405" fmla="*/ 1427991 h 6557639"/>
                <a:gd name="connsiteX406" fmla="*/ 1379239 w 5792481"/>
                <a:gd name="connsiteY406" fmla="*/ 1366804 h 6557639"/>
                <a:gd name="connsiteX407" fmla="*/ 1375734 w 5792481"/>
                <a:gd name="connsiteY407" fmla="*/ 1313773 h 6557639"/>
                <a:gd name="connsiteX408" fmla="*/ 1395597 w 5792481"/>
                <a:gd name="connsiteY408" fmla="*/ 1251565 h 6557639"/>
                <a:gd name="connsiteX409" fmla="*/ 1445118 w 5792481"/>
                <a:gd name="connsiteY409" fmla="*/ 1192732 h 6557639"/>
                <a:gd name="connsiteX410" fmla="*/ 1486010 w 5792481"/>
                <a:gd name="connsiteY410" fmla="*/ 1190693 h 6557639"/>
                <a:gd name="connsiteX411" fmla="*/ 1508931 w 5792481"/>
                <a:gd name="connsiteY411" fmla="*/ 1161822 h 6557639"/>
                <a:gd name="connsiteX412" fmla="*/ 1539758 w 5792481"/>
                <a:gd name="connsiteY412" fmla="*/ 1095851 h 6557639"/>
                <a:gd name="connsiteX413" fmla="*/ 1591886 w 5792481"/>
                <a:gd name="connsiteY413" fmla="*/ 1041486 h 6557639"/>
                <a:gd name="connsiteX414" fmla="*/ 1619928 w 5792481"/>
                <a:gd name="connsiteY414" fmla="*/ 984376 h 6557639"/>
                <a:gd name="connsiteX415" fmla="*/ 1617592 w 5792481"/>
                <a:gd name="connsiteY415" fmla="*/ 889535 h 6557639"/>
                <a:gd name="connsiteX416" fmla="*/ 1649138 w 5792481"/>
                <a:gd name="connsiteY416" fmla="*/ 800813 h 6557639"/>
                <a:gd name="connsiteX417" fmla="*/ 1698209 w 5792481"/>
                <a:gd name="connsiteY417" fmla="*/ 767159 h 6557639"/>
                <a:gd name="connsiteX418" fmla="*/ 1691198 w 5792481"/>
                <a:gd name="connsiteY418" fmla="*/ 687615 h 6557639"/>
                <a:gd name="connsiteX419" fmla="*/ 1772986 w 5792481"/>
                <a:gd name="connsiteY419" fmla="*/ 616228 h 6557639"/>
                <a:gd name="connsiteX420" fmla="*/ 1810374 w 5792481"/>
                <a:gd name="connsiteY420" fmla="*/ 583594 h 6557639"/>
                <a:gd name="connsiteX421" fmla="*/ 1880477 w 5792481"/>
                <a:gd name="connsiteY421" fmla="*/ 530565 h 6557639"/>
                <a:gd name="connsiteX422" fmla="*/ 1934670 w 5792481"/>
                <a:gd name="connsiteY422" fmla="*/ 496207 h 6557639"/>
                <a:gd name="connsiteX423" fmla="*/ 1992642 w 5792481"/>
                <a:gd name="connsiteY423" fmla="*/ 448980 h 6557639"/>
                <a:gd name="connsiteX424" fmla="*/ 2041715 w 5792481"/>
                <a:gd name="connsiteY424" fmla="*/ 424505 h 6557639"/>
                <a:gd name="connsiteX425" fmla="*/ 2094292 w 5792481"/>
                <a:gd name="connsiteY425" fmla="*/ 403090 h 6557639"/>
                <a:gd name="connsiteX426" fmla="*/ 2174911 w 5792481"/>
                <a:gd name="connsiteY426" fmla="*/ 375555 h 6557639"/>
                <a:gd name="connsiteX427" fmla="*/ 2226320 w 5792481"/>
                <a:gd name="connsiteY427" fmla="*/ 359238 h 6557639"/>
                <a:gd name="connsiteX428" fmla="*/ 2259034 w 5792481"/>
                <a:gd name="connsiteY428" fmla="*/ 326604 h 6557639"/>
                <a:gd name="connsiteX429" fmla="*/ 2287076 w 5792481"/>
                <a:gd name="connsiteY429" fmla="*/ 253178 h 6557639"/>
                <a:gd name="connsiteX430" fmla="*/ 2301096 w 5792481"/>
                <a:gd name="connsiteY430" fmla="*/ 216465 h 6557639"/>
                <a:gd name="connsiteX431" fmla="*/ 2318622 w 5792481"/>
                <a:gd name="connsiteY431" fmla="*/ 164456 h 6557639"/>
                <a:gd name="connsiteX432" fmla="*/ 2346662 w 5792481"/>
                <a:gd name="connsiteY432" fmla="*/ 103267 h 6557639"/>
                <a:gd name="connsiteX433" fmla="*/ 2385220 w 5792481"/>
                <a:gd name="connsiteY433" fmla="*/ 35961 h 6557639"/>
                <a:gd name="connsiteX434" fmla="*/ 2449929 w 5792481"/>
                <a:gd name="connsiteY434" fmla="*/ 58711 h 6557639"/>
                <a:gd name="connsiteX435" fmla="*/ 2511406 w 5792481"/>
                <a:gd name="connsiteY435" fmla="*/ 94089 h 6557639"/>
                <a:gd name="connsiteX436" fmla="*/ 2539447 w 5792481"/>
                <a:gd name="connsiteY436" fmla="*/ 63494 h 6557639"/>
                <a:gd name="connsiteX437" fmla="*/ 2628245 w 5792481"/>
                <a:gd name="connsiteY437" fmla="*/ 53297 h 6557639"/>
                <a:gd name="connsiteX438" fmla="*/ 2665633 w 5792481"/>
                <a:gd name="connsiteY438" fmla="*/ 61455 h 6557639"/>
                <a:gd name="connsiteX439" fmla="*/ 2707695 w 5792481"/>
                <a:gd name="connsiteY439" fmla="*/ 81851 h 6557639"/>
                <a:gd name="connsiteX440" fmla="*/ 2791819 w 5792481"/>
                <a:gd name="connsiteY440" fmla="*/ 69614 h 6557639"/>
                <a:gd name="connsiteX441" fmla="*/ 2889242 w 5792481"/>
                <a:gd name="connsiteY441" fmla="*/ 66869 h 6557639"/>
                <a:gd name="connsiteX442" fmla="*/ 2960066 w 5792481"/>
                <a:gd name="connsiteY442" fmla="*/ 45138 h 6557639"/>
                <a:gd name="connsiteX443" fmla="*/ 3002128 w 5792481"/>
                <a:gd name="connsiteY443" fmla="*/ 32901 h 6557639"/>
                <a:gd name="connsiteX444" fmla="*/ 3048864 w 5792481"/>
                <a:gd name="connsiteY444" fmla="*/ 28822 h 6557639"/>
                <a:gd name="connsiteX445" fmla="*/ 3080857 w 5792481"/>
                <a:gd name="connsiteY445" fmla="*/ 18940 h 6557639"/>
                <a:gd name="connsiteX446" fmla="*/ 3100273 w 5792481"/>
                <a:gd name="connsiteY446" fmla="*/ 267 h 6557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</a:cxnLst>
              <a:rect l="l" t="t" r="r" b="b"/>
              <a:pathLst>
                <a:path w="5792481" h="6557639">
                  <a:moveTo>
                    <a:pt x="3100273" y="267"/>
                  </a:moveTo>
                  <a:cubicBezTo>
                    <a:pt x="3112540" y="2816"/>
                    <a:pt x="3130124" y="11121"/>
                    <a:pt x="3143951" y="21999"/>
                  </a:cubicBezTo>
                  <a:cubicBezTo>
                    <a:pt x="3157777" y="32878"/>
                    <a:pt x="3179602" y="52839"/>
                    <a:pt x="3183228" y="65534"/>
                  </a:cubicBezTo>
                  <a:cubicBezTo>
                    <a:pt x="3186853" y="78229"/>
                    <a:pt x="3130462" y="5889"/>
                    <a:pt x="3165702" y="98168"/>
                  </a:cubicBezTo>
                  <a:cubicBezTo>
                    <a:pt x="3156355" y="110406"/>
                    <a:pt x="3152387" y="145537"/>
                    <a:pt x="3158693" y="161397"/>
                  </a:cubicBezTo>
                  <a:cubicBezTo>
                    <a:pt x="3164999" y="177256"/>
                    <a:pt x="3192828" y="182107"/>
                    <a:pt x="3203538" y="193325"/>
                  </a:cubicBezTo>
                  <a:cubicBezTo>
                    <a:pt x="3214248" y="204542"/>
                    <a:pt x="3219447" y="218506"/>
                    <a:pt x="3222952" y="228703"/>
                  </a:cubicBezTo>
                  <a:cubicBezTo>
                    <a:pt x="3226457" y="238900"/>
                    <a:pt x="3218922" y="245675"/>
                    <a:pt x="3224568" y="254513"/>
                  </a:cubicBezTo>
                  <a:cubicBezTo>
                    <a:pt x="3230215" y="263351"/>
                    <a:pt x="3241062" y="269495"/>
                    <a:pt x="3256836" y="281733"/>
                  </a:cubicBezTo>
                  <a:cubicBezTo>
                    <a:pt x="3272609" y="293970"/>
                    <a:pt x="3300320" y="312302"/>
                    <a:pt x="3319208" y="327939"/>
                  </a:cubicBezTo>
                  <a:cubicBezTo>
                    <a:pt x="3338097" y="343576"/>
                    <a:pt x="3368491" y="345524"/>
                    <a:pt x="3373674" y="357199"/>
                  </a:cubicBezTo>
                  <a:cubicBezTo>
                    <a:pt x="3369001" y="369436"/>
                    <a:pt x="3354980" y="383713"/>
                    <a:pt x="3346802" y="394931"/>
                  </a:cubicBezTo>
                  <a:cubicBezTo>
                    <a:pt x="3338623" y="406148"/>
                    <a:pt x="3327450" y="413235"/>
                    <a:pt x="3324603" y="424505"/>
                  </a:cubicBezTo>
                  <a:cubicBezTo>
                    <a:pt x="3321756" y="435775"/>
                    <a:pt x="3325050" y="450315"/>
                    <a:pt x="3329724" y="462553"/>
                  </a:cubicBezTo>
                  <a:cubicBezTo>
                    <a:pt x="3334397" y="474791"/>
                    <a:pt x="3342130" y="481614"/>
                    <a:pt x="3345635" y="494872"/>
                  </a:cubicBezTo>
                  <a:cubicBezTo>
                    <a:pt x="3349139" y="508130"/>
                    <a:pt x="3342576" y="529350"/>
                    <a:pt x="3350754" y="542098"/>
                  </a:cubicBezTo>
                  <a:cubicBezTo>
                    <a:pt x="3358932" y="554846"/>
                    <a:pt x="3380101" y="564217"/>
                    <a:pt x="3394706" y="568296"/>
                  </a:cubicBezTo>
                  <a:cubicBezTo>
                    <a:pt x="3409311" y="572376"/>
                    <a:pt x="3424364" y="564024"/>
                    <a:pt x="3438384" y="566573"/>
                  </a:cubicBezTo>
                  <a:cubicBezTo>
                    <a:pt x="3452405" y="569124"/>
                    <a:pt x="3464225" y="577476"/>
                    <a:pt x="3478830" y="583594"/>
                  </a:cubicBezTo>
                  <a:cubicBezTo>
                    <a:pt x="3493435" y="589713"/>
                    <a:pt x="3497972" y="601246"/>
                    <a:pt x="3511992" y="609405"/>
                  </a:cubicBezTo>
                  <a:cubicBezTo>
                    <a:pt x="3526013" y="617563"/>
                    <a:pt x="3540753" y="634075"/>
                    <a:pt x="3552438" y="644783"/>
                  </a:cubicBezTo>
                  <a:cubicBezTo>
                    <a:pt x="3562324" y="654406"/>
                    <a:pt x="3579219" y="642614"/>
                    <a:pt x="3589105" y="652237"/>
                  </a:cubicBezTo>
                  <a:lnTo>
                    <a:pt x="3619036" y="705971"/>
                  </a:lnTo>
                  <a:cubicBezTo>
                    <a:pt x="3628383" y="718208"/>
                    <a:pt x="3642135" y="730224"/>
                    <a:pt x="3647077" y="742684"/>
                  </a:cubicBezTo>
                  <a:cubicBezTo>
                    <a:pt x="3652020" y="755144"/>
                    <a:pt x="3639347" y="762374"/>
                    <a:pt x="3648694" y="780731"/>
                  </a:cubicBezTo>
                  <a:cubicBezTo>
                    <a:pt x="3658041" y="799089"/>
                    <a:pt x="3691746" y="834689"/>
                    <a:pt x="3703160" y="852822"/>
                  </a:cubicBezTo>
                  <a:cubicBezTo>
                    <a:pt x="3714574" y="870956"/>
                    <a:pt x="3712507" y="876788"/>
                    <a:pt x="3717181" y="889535"/>
                  </a:cubicBezTo>
                  <a:cubicBezTo>
                    <a:pt x="3721854" y="902283"/>
                    <a:pt x="3723665" y="916152"/>
                    <a:pt x="3731201" y="929307"/>
                  </a:cubicBezTo>
                  <a:cubicBezTo>
                    <a:pt x="3737810" y="940845"/>
                    <a:pt x="3754300" y="950501"/>
                    <a:pt x="3759243" y="962961"/>
                  </a:cubicBezTo>
                  <a:cubicBezTo>
                    <a:pt x="3764185" y="975421"/>
                    <a:pt x="3751512" y="991830"/>
                    <a:pt x="3760859" y="1004068"/>
                  </a:cubicBezTo>
                  <a:cubicBezTo>
                    <a:pt x="3770206" y="1016306"/>
                    <a:pt x="3787552" y="1022333"/>
                    <a:pt x="3797798" y="1033328"/>
                  </a:cubicBezTo>
                  <a:cubicBezTo>
                    <a:pt x="3808045" y="1044323"/>
                    <a:pt x="3810069" y="1057293"/>
                    <a:pt x="3822336" y="1070041"/>
                  </a:cubicBezTo>
                  <a:cubicBezTo>
                    <a:pt x="3834605" y="1082788"/>
                    <a:pt x="3858556" y="1097065"/>
                    <a:pt x="3871408" y="1109813"/>
                  </a:cubicBezTo>
                  <a:cubicBezTo>
                    <a:pt x="3884260" y="1122560"/>
                    <a:pt x="3890686" y="1131739"/>
                    <a:pt x="3899449" y="1146526"/>
                  </a:cubicBezTo>
                  <a:cubicBezTo>
                    <a:pt x="3908212" y="1161314"/>
                    <a:pt x="3909380" y="1180690"/>
                    <a:pt x="3923985" y="1198537"/>
                  </a:cubicBezTo>
                  <a:cubicBezTo>
                    <a:pt x="3938590" y="1216384"/>
                    <a:pt x="3969283" y="1238086"/>
                    <a:pt x="3987078" y="1253605"/>
                  </a:cubicBezTo>
                  <a:cubicBezTo>
                    <a:pt x="4004872" y="1269124"/>
                    <a:pt x="4013230" y="1276868"/>
                    <a:pt x="4030756" y="1291654"/>
                  </a:cubicBezTo>
                  <a:cubicBezTo>
                    <a:pt x="4048281" y="1306441"/>
                    <a:pt x="4085493" y="1330314"/>
                    <a:pt x="4102749" y="1345388"/>
                  </a:cubicBezTo>
                  <a:lnTo>
                    <a:pt x="4137800" y="1379041"/>
                  </a:lnTo>
                  <a:cubicBezTo>
                    <a:pt x="4147147" y="1403516"/>
                    <a:pt x="4184850" y="1426238"/>
                    <a:pt x="4176357" y="1452467"/>
                  </a:cubicBezTo>
                  <a:cubicBezTo>
                    <a:pt x="4167864" y="1478696"/>
                    <a:pt x="4168626" y="1482698"/>
                    <a:pt x="4170962" y="1499694"/>
                  </a:cubicBezTo>
                  <a:cubicBezTo>
                    <a:pt x="4173298" y="1516691"/>
                    <a:pt x="4175772" y="1539150"/>
                    <a:pt x="4179862" y="1554447"/>
                  </a:cubicBezTo>
                  <a:cubicBezTo>
                    <a:pt x="4183951" y="1569743"/>
                    <a:pt x="4181478" y="1579238"/>
                    <a:pt x="4195499" y="1591476"/>
                  </a:cubicBezTo>
                  <a:cubicBezTo>
                    <a:pt x="4209519" y="1603713"/>
                    <a:pt x="4249066" y="1612119"/>
                    <a:pt x="4263986" y="1627873"/>
                  </a:cubicBezTo>
                  <a:cubicBezTo>
                    <a:pt x="4278906" y="1643627"/>
                    <a:pt x="4284164" y="1672181"/>
                    <a:pt x="4285017" y="1686002"/>
                  </a:cubicBezTo>
                  <a:cubicBezTo>
                    <a:pt x="4285871" y="1699822"/>
                    <a:pt x="4294422" y="1712664"/>
                    <a:pt x="4290137" y="1719972"/>
                  </a:cubicBezTo>
                  <a:cubicBezTo>
                    <a:pt x="4285853" y="1727281"/>
                    <a:pt x="4265228" y="1721407"/>
                    <a:pt x="4259312" y="1729853"/>
                  </a:cubicBezTo>
                  <a:cubicBezTo>
                    <a:pt x="4253396" y="1738299"/>
                    <a:pt x="4250864" y="1750706"/>
                    <a:pt x="4254639" y="1770645"/>
                  </a:cubicBezTo>
                  <a:cubicBezTo>
                    <a:pt x="4258413" y="1790584"/>
                    <a:pt x="4269033" y="1830906"/>
                    <a:pt x="4281960" y="1849485"/>
                  </a:cubicBezTo>
                  <a:cubicBezTo>
                    <a:pt x="4294887" y="1868064"/>
                    <a:pt x="4318568" y="1869542"/>
                    <a:pt x="4332199" y="1882120"/>
                  </a:cubicBezTo>
                  <a:cubicBezTo>
                    <a:pt x="4345829" y="1894698"/>
                    <a:pt x="4346294" y="1924495"/>
                    <a:pt x="4356735" y="1937190"/>
                  </a:cubicBezTo>
                  <a:cubicBezTo>
                    <a:pt x="4367176" y="1949885"/>
                    <a:pt x="4378683" y="1943162"/>
                    <a:pt x="4394845" y="1958289"/>
                  </a:cubicBezTo>
                  <a:cubicBezTo>
                    <a:pt x="4411007" y="1973416"/>
                    <a:pt x="4432801" y="2003253"/>
                    <a:pt x="4453712" y="2027950"/>
                  </a:cubicBezTo>
                  <a:cubicBezTo>
                    <a:pt x="4474623" y="2052648"/>
                    <a:pt x="4478055" y="2093048"/>
                    <a:pt x="4492270" y="2114634"/>
                  </a:cubicBezTo>
                  <a:cubicBezTo>
                    <a:pt x="4506484" y="2136220"/>
                    <a:pt x="4515711" y="2150551"/>
                    <a:pt x="4539004" y="2157467"/>
                  </a:cubicBezTo>
                  <a:cubicBezTo>
                    <a:pt x="4551782" y="2173562"/>
                    <a:pt x="4561026" y="2196125"/>
                    <a:pt x="4568935" y="2211200"/>
                  </a:cubicBezTo>
                  <a:cubicBezTo>
                    <a:pt x="4576844" y="2226275"/>
                    <a:pt x="4577428" y="2234943"/>
                    <a:pt x="4586460" y="2247913"/>
                  </a:cubicBezTo>
                  <a:cubicBezTo>
                    <a:pt x="4595492" y="2260883"/>
                    <a:pt x="4608522" y="2275763"/>
                    <a:pt x="4623127" y="2289021"/>
                  </a:cubicBezTo>
                  <a:cubicBezTo>
                    <a:pt x="4637732" y="2302279"/>
                    <a:pt x="4653059" y="2320829"/>
                    <a:pt x="4674089" y="2327457"/>
                  </a:cubicBezTo>
                  <a:cubicBezTo>
                    <a:pt x="4695119" y="2334085"/>
                    <a:pt x="4726530" y="2320636"/>
                    <a:pt x="4749313" y="2328794"/>
                  </a:cubicBezTo>
                  <a:cubicBezTo>
                    <a:pt x="4772096" y="2336953"/>
                    <a:pt x="4794702" y="2350115"/>
                    <a:pt x="4821305" y="2358052"/>
                  </a:cubicBezTo>
                  <a:lnTo>
                    <a:pt x="4908935" y="2382527"/>
                  </a:lnTo>
                  <a:cubicBezTo>
                    <a:pt x="4922956" y="2390685"/>
                    <a:pt x="4932033" y="2395561"/>
                    <a:pt x="4943987" y="2410061"/>
                  </a:cubicBezTo>
                  <a:cubicBezTo>
                    <a:pt x="4955941" y="2424561"/>
                    <a:pt x="4966247" y="2447599"/>
                    <a:pt x="4980656" y="2469525"/>
                  </a:cubicBezTo>
                  <a:cubicBezTo>
                    <a:pt x="4995065" y="2491451"/>
                    <a:pt x="5014675" y="2527338"/>
                    <a:pt x="5030447" y="2541616"/>
                  </a:cubicBezTo>
                  <a:cubicBezTo>
                    <a:pt x="5046219" y="2555894"/>
                    <a:pt x="5058156" y="2549072"/>
                    <a:pt x="5075292" y="2555190"/>
                  </a:cubicBezTo>
                  <a:cubicBezTo>
                    <a:pt x="5092429" y="2561308"/>
                    <a:pt x="5120098" y="2580592"/>
                    <a:pt x="5133265" y="2578329"/>
                  </a:cubicBezTo>
                  <a:cubicBezTo>
                    <a:pt x="5146432" y="2576066"/>
                    <a:pt x="5148184" y="2552611"/>
                    <a:pt x="5154295" y="2541616"/>
                  </a:cubicBezTo>
                  <a:cubicBezTo>
                    <a:pt x="5160407" y="2530621"/>
                    <a:pt x="5159416" y="2512359"/>
                    <a:pt x="5169932" y="2512359"/>
                  </a:cubicBezTo>
                  <a:cubicBezTo>
                    <a:pt x="5180448" y="2512359"/>
                    <a:pt x="5206558" y="2532661"/>
                    <a:pt x="5217388" y="2541616"/>
                  </a:cubicBezTo>
                  <a:cubicBezTo>
                    <a:pt x="5226736" y="2553854"/>
                    <a:pt x="5234331" y="2567112"/>
                    <a:pt x="5245430" y="2575270"/>
                  </a:cubicBezTo>
                  <a:cubicBezTo>
                    <a:pt x="5256528" y="2583428"/>
                    <a:pt x="5266190" y="2585755"/>
                    <a:pt x="5283986" y="2590567"/>
                  </a:cubicBezTo>
                  <a:cubicBezTo>
                    <a:pt x="5301780" y="2595378"/>
                    <a:pt x="5324744" y="2597512"/>
                    <a:pt x="5352200" y="2604140"/>
                  </a:cubicBezTo>
                  <a:cubicBezTo>
                    <a:pt x="5379657" y="2610769"/>
                    <a:pt x="5439652" y="2616284"/>
                    <a:pt x="5466256" y="2618101"/>
                  </a:cubicBezTo>
                  <a:cubicBezTo>
                    <a:pt x="5492858" y="2619918"/>
                    <a:pt x="5497217" y="2611473"/>
                    <a:pt x="5511822" y="2615042"/>
                  </a:cubicBezTo>
                  <a:cubicBezTo>
                    <a:pt x="5526427" y="2618611"/>
                    <a:pt x="5539864" y="2629829"/>
                    <a:pt x="5553884" y="2639517"/>
                  </a:cubicBezTo>
                  <a:cubicBezTo>
                    <a:pt x="5567904" y="2649206"/>
                    <a:pt x="5582824" y="2658161"/>
                    <a:pt x="5595946" y="2673171"/>
                  </a:cubicBezTo>
                  <a:cubicBezTo>
                    <a:pt x="5609067" y="2688181"/>
                    <a:pt x="5624434" y="2708160"/>
                    <a:pt x="5632613" y="2729576"/>
                  </a:cubicBezTo>
                  <a:cubicBezTo>
                    <a:pt x="5640791" y="2750992"/>
                    <a:pt x="5669823" y="2778944"/>
                    <a:pt x="5687079" y="2792488"/>
                  </a:cubicBezTo>
                  <a:cubicBezTo>
                    <a:pt x="5704336" y="2806033"/>
                    <a:pt x="5721547" y="2801157"/>
                    <a:pt x="5736152" y="2810844"/>
                  </a:cubicBezTo>
                  <a:cubicBezTo>
                    <a:pt x="5750757" y="2820533"/>
                    <a:pt x="5766512" y="2839883"/>
                    <a:pt x="5774710" y="2850616"/>
                  </a:cubicBezTo>
                  <a:cubicBezTo>
                    <a:pt x="5785708" y="2865016"/>
                    <a:pt x="5789898" y="2873563"/>
                    <a:pt x="5792234" y="2884270"/>
                  </a:cubicBezTo>
                  <a:cubicBezTo>
                    <a:pt x="5794570" y="2894977"/>
                    <a:pt x="5779383" y="2902626"/>
                    <a:pt x="5788730" y="2914863"/>
                  </a:cubicBezTo>
                  <a:cubicBezTo>
                    <a:pt x="5779383" y="2931180"/>
                    <a:pt x="5766262" y="2943706"/>
                    <a:pt x="5764194" y="2954637"/>
                  </a:cubicBezTo>
                  <a:cubicBezTo>
                    <a:pt x="5762126" y="2965568"/>
                    <a:pt x="5778077" y="2971270"/>
                    <a:pt x="5776324" y="2980448"/>
                  </a:cubicBezTo>
                  <a:cubicBezTo>
                    <a:pt x="5774571" y="2989627"/>
                    <a:pt x="5764463" y="2998200"/>
                    <a:pt x="5760688" y="3009705"/>
                  </a:cubicBezTo>
                  <a:cubicBezTo>
                    <a:pt x="5756914" y="3021211"/>
                    <a:pt x="5758352" y="3037240"/>
                    <a:pt x="5753679" y="3049477"/>
                  </a:cubicBezTo>
                  <a:cubicBezTo>
                    <a:pt x="5750444" y="3060408"/>
                    <a:pt x="5733993" y="3067418"/>
                    <a:pt x="5730758" y="3078349"/>
                  </a:cubicBezTo>
                  <a:cubicBezTo>
                    <a:pt x="5727522" y="3089280"/>
                    <a:pt x="5744194" y="3106904"/>
                    <a:pt x="5744778" y="3121180"/>
                  </a:cubicBezTo>
                  <a:cubicBezTo>
                    <a:pt x="5743294" y="3139760"/>
                    <a:pt x="5762573" y="3157097"/>
                    <a:pt x="5762304" y="3170131"/>
                  </a:cubicBezTo>
                  <a:cubicBezTo>
                    <a:pt x="5762034" y="3183165"/>
                    <a:pt x="5749858" y="3188394"/>
                    <a:pt x="5743163" y="3199390"/>
                  </a:cubicBezTo>
                  <a:cubicBezTo>
                    <a:pt x="5736468" y="3210385"/>
                    <a:pt x="5734399" y="3227432"/>
                    <a:pt x="5722132" y="3236101"/>
                  </a:cubicBezTo>
                  <a:cubicBezTo>
                    <a:pt x="5709864" y="3244769"/>
                    <a:pt x="5690900" y="3256785"/>
                    <a:pt x="5669554" y="3251399"/>
                  </a:cubicBezTo>
                  <a:cubicBezTo>
                    <a:pt x="5648208" y="3246013"/>
                    <a:pt x="5623850" y="3236928"/>
                    <a:pt x="5611582" y="3228260"/>
                  </a:cubicBezTo>
                  <a:cubicBezTo>
                    <a:pt x="5599315" y="3219591"/>
                    <a:pt x="5604124" y="3207548"/>
                    <a:pt x="5595946" y="3199390"/>
                  </a:cubicBezTo>
                  <a:cubicBezTo>
                    <a:pt x="5587768" y="3191231"/>
                    <a:pt x="5572756" y="3184186"/>
                    <a:pt x="5562510" y="3179309"/>
                  </a:cubicBezTo>
                  <a:cubicBezTo>
                    <a:pt x="5552263" y="3174433"/>
                    <a:pt x="5542918" y="3176471"/>
                    <a:pt x="5534470" y="3170130"/>
                  </a:cubicBezTo>
                  <a:cubicBezTo>
                    <a:pt x="5526022" y="3163788"/>
                    <a:pt x="5522023" y="3150151"/>
                    <a:pt x="5511822" y="3141260"/>
                  </a:cubicBezTo>
                  <a:cubicBezTo>
                    <a:pt x="5502475" y="3129023"/>
                    <a:pt x="5500139" y="3112707"/>
                    <a:pt x="5490792" y="3095370"/>
                  </a:cubicBezTo>
                  <a:cubicBezTo>
                    <a:pt x="5481444" y="3078033"/>
                    <a:pt x="5466570" y="3049766"/>
                    <a:pt x="5455740" y="3037241"/>
                  </a:cubicBezTo>
                  <a:cubicBezTo>
                    <a:pt x="5444908" y="3024716"/>
                    <a:pt x="5434571" y="3021240"/>
                    <a:pt x="5425808" y="3020220"/>
                  </a:cubicBezTo>
                  <a:cubicBezTo>
                    <a:pt x="5417046" y="3019200"/>
                    <a:pt x="5410172" y="3021943"/>
                    <a:pt x="5403162" y="3031122"/>
                  </a:cubicBezTo>
                  <a:cubicBezTo>
                    <a:pt x="5396152" y="3040300"/>
                    <a:pt x="5391926" y="3067132"/>
                    <a:pt x="5387252" y="3078349"/>
                  </a:cubicBezTo>
                  <a:cubicBezTo>
                    <a:pt x="5382579" y="3089567"/>
                    <a:pt x="5375120" y="3085679"/>
                    <a:pt x="5368111" y="3095368"/>
                  </a:cubicBezTo>
                  <a:cubicBezTo>
                    <a:pt x="5361101" y="3105056"/>
                    <a:pt x="5356874" y="3124241"/>
                    <a:pt x="5345190" y="3136478"/>
                  </a:cubicBezTo>
                  <a:cubicBezTo>
                    <a:pt x="5333508" y="3148716"/>
                    <a:pt x="5328970" y="3168285"/>
                    <a:pt x="5315533" y="3177973"/>
                  </a:cubicBezTo>
                  <a:cubicBezTo>
                    <a:pt x="5302097" y="3187662"/>
                    <a:pt x="5286188" y="3191548"/>
                    <a:pt x="5275088" y="3197666"/>
                  </a:cubicBezTo>
                  <a:cubicBezTo>
                    <a:pt x="5263988" y="3203786"/>
                    <a:pt x="5254464" y="3204201"/>
                    <a:pt x="5248936" y="3214686"/>
                  </a:cubicBezTo>
                  <a:cubicBezTo>
                    <a:pt x="5243409" y="3225171"/>
                    <a:pt x="5253608" y="3241202"/>
                    <a:pt x="5241925" y="3260578"/>
                  </a:cubicBezTo>
                  <a:cubicBezTo>
                    <a:pt x="5230242" y="3279954"/>
                    <a:pt x="5213886" y="3321764"/>
                    <a:pt x="5178833" y="3330943"/>
                  </a:cubicBezTo>
                  <a:cubicBezTo>
                    <a:pt x="5163329" y="3349522"/>
                    <a:pt x="5147733" y="3356246"/>
                    <a:pt x="5141891" y="3372052"/>
                  </a:cubicBezTo>
                  <a:cubicBezTo>
                    <a:pt x="5136049" y="3387859"/>
                    <a:pt x="5142029" y="3403350"/>
                    <a:pt x="5140276" y="3419667"/>
                  </a:cubicBezTo>
                  <a:cubicBezTo>
                    <a:pt x="5138523" y="3435984"/>
                    <a:pt x="5136364" y="3455963"/>
                    <a:pt x="5131375" y="3469954"/>
                  </a:cubicBezTo>
                  <a:cubicBezTo>
                    <a:pt x="5126386" y="3483944"/>
                    <a:pt x="5112367" y="3490573"/>
                    <a:pt x="5110345" y="3503607"/>
                  </a:cubicBezTo>
                  <a:cubicBezTo>
                    <a:pt x="5108322" y="3516642"/>
                    <a:pt x="5107246" y="3532068"/>
                    <a:pt x="5105224" y="3545102"/>
                  </a:cubicBezTo>
                  <a:cubicBezTo>
                    <a:pt x="5109897" y="3557340"/>
                    <a:pt x="5101719" y="3569577"/>
                    <a:pt x="5108730" y="3581815"/>
                  </a:cubicBezTo>
                  <a:cubicBezTo>
                    <a:pt x="5115741" y="3594053"/>
                    <a:pt x="5144680" y="3606068"/>
                    <a:pt x="5147286" y="3618528"/>
                  </a:cubicBezTo>
                  <a:cubicBezTo>
                    <a:pt x="5149891" y="3630988"/>
                    <a:pt x="5133128" y="3640770"/>
                    <a:pt x="5124365" y="3656577"/>
                  </a:cubicBezTo>
                  <a:cubicBezTo>
                    <a:pt x="5129623" y="3678502"/>
                    <a:pt x="5103740" y="3699316"/>
                    <a:pt x="5094708" y="3713370"/>
                  </a:cubicBezTo>
                  <a:cubicBezTo>
                    <a:pt x="5085676" y="3727424"/>
                    <a:pt x="5075161" y="3733543"/>
                    <a:pt x="5070173" y="3740904"/>
                  </a:cubicBezTo>
                  <a:cubicBezTo>
                    <a:pt x="5065184" y="3748266"/>
                    <a:pt x="5083786" y="3743548"/>
                    <a:pt x="5085808" y="3751419"/>
                  </a:cubicBezTo>
                  <a:cubicBezTo>
                    <a:pt x="5087831" y="3759290"/>
                    <a:pt x="5092236" y="3778952"/>
                    <a:pt x="5082305" y="3788131"/>
                  </a:cubicBezTo>
                  <a:cubicBezTo>
                    <a:pt x="5072374" y="3797309"/>
                    <a:pt x="5042849" y="3799062"/>
                    <a:pt x="5026221" y="3806488"/>
                  </a:cubicBezTo>
                  <a:cubicBezTo>
                    <a:pt x="5009595" y="3813914"/>
                    <a:pt x="4995081" y="3821182"/>
                    <a:pt x="4982544" y="3832687"/>
                  </a:cubicBezTo>
                  <a:cubicBezTo>
                    <a:pt x="4970007" y="3844193"/>
                    <a:pt x="4965017" y="3871439"/>
                    <a:pt x="4950997" y="3875518"/>
                  </a:cubicBezTo>
                  <a:cubicBezTo>
                    <a:pt x="4946323" y="3887756"/>
                    <a:pt x="4935223" y="3882657"/>
                    <a:pt x="4936976" y="3887756"/>
                  </a:cubicBezTo>
                  <a:cubicBezTo>
                    <a:pt x="4938729" y="3892855"/>
                    <a:pt x="4950727" y="3897731"/>
                    <a:pt x="4961513" y="3906112"/>
                  </a:cubicBezTo>
                  <a:cubicBezTo>
                    <a:pt x="4972298" y="3914493"/>
                    <a:pt x="4991753" y="3928354"/>
                    <a:pt x="5001685" y="3938043"/>
                  </a:cubicBezTo>
                  <a:cubicBezTo>
                    <a:pt x="5011616" y="3947731"/>
                    <a:pt x="5028694" y="3953533"/>
                    <a:pt x="5038625" y="3958123"/>
                  </a:cubicBezTo>
                  <a:cubicBezTo>
                    <a:pt x="5048557" y="3962712"/>
                    <a:pt x="5060103" y="3958949"/>
                    <a:pt x="5075292" y="3962518"/>
                  </a:cubicBezTo>
                  <a:cubicBezTo>
                    <a:pt x="5090482" y="3966087"/>
                    <a:pt x="5115425" y="3969564"/>
                    <a:pt x="5129760" y="3979539"/>
                  </a:cubicBezTo>
                  <a:cubicBezTo>
                    <a:pt x="5144096" y="3989514"/>
                    <a:pt x="5149039" y="4002994"/>
                    <a:pt x="5161306" y="4022370"/>
                  </a:cubicBezTo>
                  <a:cubicBezTo>
                    <a:pt x="5173574" y="4041746"/>
                    <a:pt x="5192711" y="4067890"/>
                    <a:pt x="5203368" y="4095796"/>
                  </a:cubicBezTo>
                  <a:cubicBezTo>
                    <a:pt x="5208042" y="4108033"/>
                    <a:pt x="5226736" y="4119251"/>
                    <a:pt x="5231410" y="4132509"/>
                  </a:cubicBezTo>
                  <a:cubicBezTo>
                    <a:pt x="5236083" y="4145767"/>
                    <a:pt x="5217388" y="4167183"/>
                    <a:pt x="5231410" y="4175341"/>
                  </a:cubicBezTo>
                  <a:cubicBezTo>
                    <a:pt x="5236083" y="4187579"/>
                    <a:pt x="5244262" y="4205935"/>
                    <a:pt x="5255946" y="4227351"/>
                  </a:cubicBezTo>
                  <a:cubicBezTo>
                    <a:pt x="5267629" y="4248767"/>
                    <a:pt x="5288660" y="4285989"/>
                    <a:pt x="5301512" y="4303836"/>
                  </a:cubicBezTo>
                  <a:cubicBezTo>
                    <a:pt x="5314364" y="4321683"/>
                    <a:pt x="5319040" y="4326272"/>
                    <a:pt x="5333060" y="4334430"/>
                  </a:cubicBezTo>
                  <a:cubicBezTo>
                    <a:pt x="5342407" y="4346668"/>
                    <a:pt x="5344158" y="4353296"/>
                    <a:pt x="5350584" y="4371143"/>
                  </a:cubicBezTo>
                  <a:cubicBezTo>
                    <a:pt x="5357010" y="4388990"/>
                    <a:pt x="5398488" y="4423662"/>
                    <a:pt x="5413678" y="4441509"/>
                  </a:cubicBezTo>
                  <a:cubicBezTo>
                    <a:pt x="5428867" y="4459356"/>
                    <a:pt x="5431788" y="4460376"/>
                    <a:pt x="5441719" y="4478223"/>
                  </a:cubicBezTo>
                  <a:cubicBezTo>
                    <a:pt x="5451650" y="4496070"/>
                    <a:pt x="5465671" y="4530233"/>
                    <a:pt x="5473265" y="4548588"/>
                  </a:cubicBezTo>
                  <a:cubicBezTo>
                    <a:pt x="5480859" y="4566944"/>
                    <a:pt x="5483512" y="4571311"/>
                    <a:pt x="5487286" y="4588360"/>
                  </a:cubicBezTo>
                  <a:cubicBezTo>
                    <a:pt x="5491060" y="4605410"/>
                    <a:pt x="5485397" y="4636098"/>
                    <a:pt x="5495912" y="4650885"/>
                  </a:cubicBezTo>
                  <a:cubicBezTo>
                    <a:pt x="5495912" y="4668732"/>
                    <a:pt x="5496902" y="4680876"/>
                    <a:pt x="5487286" y="4695440"/>
                  </a:cubicBezTo>
                  <a:cubicBezTo>
                    <a:pt x="5477669" y="4710005"/>
                    <a:pt x="5452819" y="4726035"/>
                    <a:pt x="5438214" y="4738272"/>
                  </a:cubicBezTo>
                  <a:cubicBezTo>
                    <a:pt x="5423609" y="4750510"/>
                    <a:pt x="5408150" y="4751817"/>
                    <a:pt x="5399657" y="4768866"/>
                  </a:cubicBezTo>
                  <a:cubicBezTo>
                    <a:pt x="5391164" y="4785915"/>
                    <a:pt x="5398351" y="4812523"/>
                    <a:pt x="5394262" y="4834449"/>
                  </a:cubicBezTo>
                  <a:cubicBezTo>
                    <a:pt x="5390173" y="4856376"/>
                    <a:pt x="5384738" y="4883306"/>
                    <a:pt x="5375122" y="4900421"/>
                  </a:cubicBezTo>
                  <a:cubicBezTo>
                    <a:pt x="5365506" y="4917536"/>
                    <a:pt x="5350586" y="4928975"/>
                    <a:pt x="5336565" y="4937134"/>
                  </a:cubicBezTo>
                  <a:cubicBezTo>
                    <a:pt x="5327218" y="4949371"/>
                    <a:pt x="5314366" y="4958549"/>
                    <a:pt x="5305018" y="4970786"/>
                  </a:cubicBezTo>
                  <a:cubicBezTo>
                    <a:pt x="5295672" y="4983024"/>
                    <a:pt x="5292750" y="5001381"/>
                    <a:pt x="5280480" y="5010560"/>
                  </a:cubicBezTo>
                  <a:cubicBezTo>
                    <a:pt x="5268212" y="5019738"/>
                    <a:pt x="5241656" y="5016966"/>
                    <a:pt x="5231410" y="5025856"/>
                  </a:cubicBezTo>
                  <a:cubicBezTo>
                    <a:pt x="5221163" y="5034747"/>
                    <a:pt x="5209658" y="5037390"/>
                    <a:pt x="5204984" y="5051668"/>
                  </a:cubicBezTo>
                  <a:cubicBezTo>
                    <a:pt x="5200311" y="5065946"/>
                    <a:pt x="5201032" y="5096733"/>
                    <a:pt x="5203368" y="5111520"/>
                  </a:cubicBezTo>
                  <a:cubicBezTo>
                    <a:pt x="5205704" y="5126306"/>
                    <a:pt x="5216669" y="5126114"/>
                    <a:pt x="5219005" y="5140390"/>
                  </a:cubicBezTo>
                  <a:cubicBezTo>
                    <a:pt x="5221341" y="5154667"/>
                    <a:pt x="5216804" y="5179336"/>
                    <a:pt x="5217388" y="5197183"/>
                  </a:cubicBezTo>
                  <a:cubicBezTo>
                    <a:pt x="5217973" y="5215030"/>
                    <a:pt x="5220756" y="5234212"/>
                    <a:pt x="5222510" y="5247470"/>
                  </a:cubicBezTo>
                  <a:cubicBezTo>
                    <a:pt x="5224263" y="5260728"/>
                    <a:pt x="5229658" y="5267550"/>
                    <a:pt x="5227904" y="5276728"/>
                  </a:cubicBezTo>
                  <a:cubicBezTo>
                    <a:pt x="5226152" y="5285907"/>
                    <a:pt x="5214332" y="5294381"/>
                    <a:pt x="5211994" y="5302540"/>
                  </a:cubicBezTo>
                  <a:cubicBezTo>
                    <a:pt x="5209656" y="5310698"/>
                    <a:pt x="5208040" y="5318541"/>
                    <a:pt x="5213882" y="5325679"/>
                  </a:cubicBezTo>
                  <a:cubicBezTo>
                    <a:pt x="5219724" y="5332817"/>
                    <a:pt x="5244439" y="5333421"/>
                    <a:pt x="5247046" y="5345371"/>
                  </a:cubicBezTo>
                  <a:cubicBezTo>
                    <a:pt x="5249653" y="5357321"/>
                    <a:pt x="5253742" y="5373128"/>
                    <a:pt x="5247048" y="5391261"/>
                  </a:cubicBezTo>
                  <a:cubicBezTo>
                    <a:pt x="5240353" y="5409395"/>
                    <a:pt x="5225838" y="5441648"/>
                    <a:pt x="5206874" y="5454174"/>
                  </a:cubicBezTo>
                  <a:cubicBezTo>
                    <a:pt x="5187911" y="5466699"/>
                    <a:pt x="5152544" y="5460293"/>
                    <a:pt x="5133265" y="5466411"/>
                  </a:cubicBezTo>
                  <a:cubicBezTo>
                    <a:pt x="5113986" y="5472529"/>
                    <a:pt x="5104055" y="5482218"/>
                    <a:pt x="5091203" y="5490886"/>
                  </a:cubicBezTo>
                  <a:cubicBezTo>
                    <a:pt x="5078351" y="5499555"/>
                    <a:pt x="5072138" y="5513770"/>
                    <a:pt x="5056152" y="5518421"/>
                  </a:cubicBezTo>
                  <a:cubicBezTo>
                    <a:pt x="5037872" y="5523740"/>
                    <a:pt x="5025774" y="5519441"/>
                    <a:pt x="5007079" y="5515362"/>
                  </a:cubicBezTo>
                  <a:cubicBezTo>
                    <a:pt x="4987486" y="5514565"/>
                    <a:pt x="4964296" y="5481515"/>
                    <a:pt x="4945602" y="5486104"/>
                  </a:cubicBezTo>
                  <a:cubicBezTo>
                    <a:pt x="4926908" y="5490694"/>
                    <a:pt x="4908035" y="5526801"/>
                    <a:pt x="4894914" y="5542896"/>
                  </a:cubicBezTo>
                  <a:cubicBezTo>
                    <a:pt x="4881793" y="5558991"/>
                    <a:pt x="4885567" y="5572981"/>
                    <a:pt x="4866873" y="5582669"/>
                  </a:cubicBezTo>
                  <a:cubicBezTo>
                    <a:pt x="4848179" y="5592358"/>
                    <a:pt x="4806117" y="5595926"/>
                    <a:pt x="4782749" y="5601025"/>
                  </a:cubicBezTo>
                  <a:lnTo>
                    <a:pt x="4726667" y="5613263"/>
                  </a:lnTo>
                  <a:cubicBezTo>
                    <a:pt x="4715837" y="5622154"/>
                    <a:pt x="4743472" y="5635504"/>
                    <a:pt x="4731789" y="5654370"/>
                  </a:cubicBezTo>
                  <a:cubicBezTo>
                    <a:pt x="4723880" y="5668870"/>
                    <a:pt x="4702266" y="5688246"/>
                    <a:pt x="4689727" y="5700261"/>
                  </a:cubicBezTo>
                  <a:cubicBezTo>
                    <a:pt x="4677189" y="5712277"/>
                    <a:pt x="4667079" y="5719832"/>
                    <a:pt x="4656563" y="5726462"/>
                  </a:cubicBezTo>
                  <a:cubicBezTo>
                    <a:pt x="4646048" y="5733091"/>
                    <a:pt x="4616702" y="5739526"/>
                    <a:pt x="4605602" y="5749213"/>
                  </a:cubicBezTo>
                  <a:cubicBezTo>
                    <a:pt x="4594502" y="5758900"/>
                    <a:pt x="4595223" y="5772862"/>
                    <a:pt x="4589965" y="5784590"/>
                  </a:cubicBezTo>
                  <a:cubicBezTo>
                    <a:pt x="4584707" y="5796317"/>
                    <a:pt x="4586323" y="5808362"/>
                    <a:pt x="4574056" y="5819580"/>
                  </a:cubicBezTo>
                  <a:cubicBezTo>
                    <a:pt x="4561788" y="5830797"/>
                    <a:pt x="4530647" y="5841412"/>
                    <a:pt x="4516357" y="5851897"/>
                  </a:cubicBezTo>
                  <a:cubicBezTo>
                    <a:pt x="4502067" y="5862383"/>
                    <a:pt x="4502336" y="5874332"/>
                    <a:pt x="4488316" y="5882491"/>
                  </a:cubicBezTo>
                  <a:cubicBezTo>
                    <a:pt x="4483642" y="5894728"/>
                    <a:pt x="4462612" y="5905436"/>
                    <a:pt x="4446255" y="5913084"/>
                  </a:cubicBezTo>
                  <a:cubicBezTo>
                    <a:pt x="4429899" y="5920733"/>
                    <a:pt x="4402642" y="5932010"/>
                    <a:pt x="4390171" y="5928382"/>
                  </a:cubicBezTo>
                  <a:cubicBezTo>
                    <a:pt x="4357457" y="5932461"/>
                    <a:pt x="4332920" y="5942149"/>
                    <a:pt x="4309552" y="5946738"/>
                  </a:cubicBezTo>
                  <a:cubicBezTo>
                    <a:pt x="4286185" y="5951327"/>
                    <a:pt x="4278591" y="5954386"/>
                    <a:pt x="4249965" y="5955917"/>
                  </a:cubicBezTo>
                  <a:cubicBezTo>
                    <a:pt x="4221339" y="5957447"/>
                    <a:pt x="4179862" y="5951837"/>
                    <a:pt x="4137800" y="5955917"/>
                  </a:cubicBezTo>
                  <a:cubicBezTo>
                    <a:pt x="4118791" y="5967866"/>
                    <a:pt x="4153753" y="5978445"/>
                    <a:pt x="4156943" y="5993964"/>
                  </a:cubicBezTo>
                  <a:cubicBezTo>
                    <a:pt x="4160133" y="6009483"/>
                    <a:pt x="4152269" y="6021500"/>
                    <a:pt x="4142922" y="6036797"/>
                  </a:cubicBezTo>
                  <a:cubicBezTo>
                    <a:pt x="4133575" y="6052093"/>
                    <a:pt x="4109307" y="6069654"/>
                    <a:pt x="4100859" y="6085749"/>
                  </a:cubicBezTo>
                  <a:cubicBezTo>
                    <a:pt x="4092411" y="6101843"/>
                    <a:pt x="4100096" y="6121348"/>
                    <a:pt x="4092233" y="6133362"/>
                  </a:cubicBezTo>
                  <a:cubicBezTo>
                    <a:pt x="4084370" y="6145376"/>
                    <a:pt x="4070348" y="6157105"/>
                    <a:pt x="4053676" y="6157837"/>
                  </a:cubicBezTo>
                  <a:cubicBezTo>
                    <a:pt x="4037004" y="6158569"/>
                    <a:pt x="4011477" y="6144386"/>
                    <a:pt x="3992199" y="6137758"/>
                  </a:cubicBezTo>
                  <a:cubicBezTo>
                    <a:pt x="3972920" y="6131130"/>
                    <a:pt x="3956116" y="6128772"/>
                    <a:pt x="3938006" y="6130303"/>
                  </a:cubicBezTo>
                  <a:cubicBezTo>
                    <a:pt x="3919896" y="6131833"/>
                    <a:pt x="3900210" y="6142635"/>
                    <a:pt x="3883538" y="6146937"/>
                  </a:cubicBezTo>
                  <a:cubicBezTo>
                    <a:pt x="3866867" y="6151238"/>
                    <a:pt x="3854330" y="6150505"/>
                    <a:pt x="3837973" y="6149995"/>
                  </a:cubicBezTo>
                  <a:cubicBezTo>
                    <a:pt x="3821616" y="6149485"/>
                    <a:pt x="3801168" y="6146935"/>
                    <a:pt x="3785394" y="6143876"/>
                  </a:cubicBezTo>
                  <a:cubicBezTo>
                    <a:pt x="3769620" y="6140817"/>
                    <a:pt x="3757938" y="6137757"/>
                    <a:pt x="3743333" y="6137757"/>
                  </a:cubicBezTo>
                  <a:cubicBezTo>
                    <a:pt x="3728728" y="6137757"/>
                    <a:pt x="3707966" y="6133901"/>
                    <a:pt x="3697765" y="6143876"/>
                  </a:cubicBezTo>
                  <a:cubicBezTo>
                    <a:pt x="3687564" y="6153852"/>
                    <a:pt x="3691475" y="6182822"/>
                    <a:pt x="3682128" y="6197609"/>
                  </a:cubicBezTo>
                  <a:cubicBezTo>
                    <a:pt x="3672781" y="6212397"/>
                    <a:pt x="3650445" y="6213223"/>
                    <a:pt x="3634673" y="6223422"/>
                  </a:cubicBezTo>
                  <a:cubicBezTo>
                    <a:pt x="3618901" y="6233620"/>
                    <a:pt x="3601511" y="6249620"/>
                    <a:pt x="3587490" y="6258798"/>
                  </a:cubicBezTo>
                  <a:cubicBezTo>
                    <a:pt x="3573470" y="6267977"/>
                    <a:pt x="3563401" y="6272372"/>
                    <a:pt x="3550549" y="6278490"/>
                  </a:cubicBezTo>
                  <a:cubicBezTo>
                    <a:pt x="3537697" y="6284609"/>
                    <a:pt x="3521478" y="6282765"/>
                    <a:pt x="3503368" y="6289393"/>
                  </a:cubicBezTo>
                  <a:cubicBezTo>
                    <a:pt x="3485258" y="6296021"/>
                    <a:pt x="3461752" y="6303986"/>
                    <a:pt x="3438384" y="6312144"/>
                  </a:cubicBezTo>
                  <a:cubicBezTo>
                    <a:pt x="3415016" y="6320303"/>
                    <a:pt x="3382124" y="6338566"/>
                    <a:pt x="3370171" y="6353640"/>
                  </a:cubicBezTo>
                  <a:cubicBezTo>
                    <a:pt x="3358219" y="6368715"/>
                    <a:pt x="3376013" y="6390352"/>
                    <a:pt x="3366666" y="6402590"/>
                  </a:cubicBezTo>
                  <a:cubicBezTo>
                    <a:pt x="3371340" y="6422986"/>
                    <a:pt x="3384507" y="6439080"/>
                    <a:pt x="3384192" y="6457660"/>
                  </a:cubicBezTo>
                  <a:cubicBezTo>
                    <a:pt x="3383877" y="6476239"/>
                    <a:pt x="3377627" y="6498259"/>
                    <a:pt x="3364775" y="6514066"/>
                  </a:cubicBezTo>
                  <a:cubicBezTo>
                    <a:pt x="3351923" y="6529873"/>
                    <a:pt x="3329861" y="6548933"/>
                    <a:pt x="3314087" y="6552502"/>
                  </a:cubicBezTo>
                  <a:cubicBezTo>
                    <a:pt x="3298313" y="6556071"/>
                    <a:pt x="3272788" y="6555656"/>
                    <a:pt x="3259621" y="6550779"/>
                  </a:cubicBezTo>
                  <a:cubicBezTo>
                    <a:pt x="3246454" y="6545903"/>
                    <a:pt x="3246767" y="6523753"/>
                    <a:pt x="3235084" y="6523243"/>
                  </a:cubicBezTo>
                  <a:cubicBezTo>
                    <a:pt x="3223401" y="6522733"/>
                    <a:pt x="3216391" y="6530890"/>
                    <a:pt x="3200033" y="6532420"/>
                  </a:cubicBezTo>
                  <a:cubicBezTo>
                    <a:pt x="3183677" y="6533951"/>
                    <a:pt x="3156217" y="6543639"/>
                    <a:pt x="3140445" y="6544659"/>
                  </a:cubicBezTo>
                  <a:cubicBezTo>
                    <a:pt x="3124672" y="6545679"/>
                    <a:pt x="3119416" y="6539560"/>
                    <a:pt x="3105395" y="6538540"/>
                  </a:cubicBezTo>
                  <a:cubicBezTo>
                    <a:pt x="3091375" y="6537520"/>
                    <a:pt x="3071195" y="6541314"/>
                    <a:pt x="3056321" y="6538541"/>
                  </a:cubicBezTo>
                  <a:cubicBezTo>
                    <a:pt x="3041446" y="6535769"/>
                    <a:pt x="3027248" y="6529045"/>
                    <a:pt x="3016149" y="6521907"/>
                  </a:cubicBezTo>
                  <a:cubicBezTo>
                    <a:pt x="3005050" y="6514769"/>
                    <a:pt x="2999970" y="6498544"/>
                    <a:pt x="2989724" y="6495707"/>
                  </a:cubicBezTo>
                  <a:cubicBezTo>
                    <a:pt x="2979477" y="6492871"/>
                    <a:pt x="2968108" y="6496728"/>
                    <a:pt x="2954671" y="6504886"/>
                  </a:cubicBezTo>
                  <a:cubicBezTo>
                    <a:pt x="2941235" y="6513044"/>
                    <a:pt x="2923981" y="6552529"/>
                    <a:pt x="2905601" y="6556896"/>
                  </a:cubicBezTo>
                  <a:cubicBezTo>
                    <a:pt x="2887222" y="6561263"/>
                    <a:pt x="2861021" y="6545584"/>
                    <a:pt x="2844395" y="6531085"/>
                  </a:cubicBezTo>
                  <a:cubicBezTo>
                    <a:pt x="2827769" y="6516587"/>
                    <a:pt x="2814917" y="6496189"/>
                    <a:pt x="2805839" y="6469897"/>
                  </a:cubicBezTo>
                  <a:cubicBezTo>
                    <a:pt x="2796762" y="6443605"/>
                    <a:pt x="2801344" y="6415940"/>
                    <a:pt x="2803949" y="6394747"/>
                  </a:cubicBezTo>
                  <a:cubicBezTo>
                    <a:pt x="2806556" y="6373555"/>
                    <a:pt x="2805972" y="6361827"/>
                    <a:pt x="2810960" y="6345798"/>
                  </a:cubicBezTo>
                  <a:cubicBezTo>
                    <a:pt x="2815949" y="6329769"/>
                    <a:pt x="2832397" y="6313071"/>
                    <a:pt x="2833881" y="6298570"/>
                  </a:cubicBezTo>
                  <a:cubicBezTo>
                    <a:pt x="2835364" y="6284070"/>
                    <a:pt x="2824533" y="6271036"/>
                    <a:pt x="2819860" y="6258798"/>
                  </a:cubicBezTo>
                  <a:cubicBezTo>
                    <a:pt x="2815186" y="6246561"/>
                    <a:pt x="2801166" y="6237382"/>
                    <a:pt x="2805839" y="6225145"/>
                  </a:cubicBezTo>
                  <a:cubicBezTo>
                    <a:pt x="2811367" y="6210580"/>
                    <a:pt x="2832575" y="6184157"/>
                    <a:pt x="2849517" y="6174470"/>
                  </a:cubicBezTo>
                  <a:cubicBezTo>
                    <a:pt x="2855944" y="6158663"/>
                    <a:pt x="2841161" y="6139705"/>
                    <a:pt x="2844396" y="6130304"/>
                  </a:cubicBezTo>
                  <a:cubicBezTo>
                    <a:pt x="2847632" y="6120903"/>
                    <a:pt x="2851138" y="6121922"/>
                    <a:pt x="2868933" y="6118065"/>
                  </a:cubicBezTo>
                  <a:cubicBezTo>
                    <a:pt x="2886728" y="6114208"/>
                    <a:pt x="2918452" y="6111241"/>
                    <a:pt x="2951167" y="6107162"/>
                  </a:cubicBezTo>
                  <a:cubicBezTo>
                    <a:pt x="2983882" y="6103083"/>
                    <a:pt x="3015249" y="6076986"/>
                    <a:pt x="3044190" y="6075234"/>
                  </a:cubicBezTo>
                  <a:cubicBezTo>
                    <a:pt x="3062884" y="6071155"/>
                    <a:pt x="3088590" y="6070645"/>
                    <a:pt x="3114293" y="6062996"/>
                  </a:cubicBezTo>
                  <a:cubicBezTo>
                    <a:pt x="3139999" y="6055348"/>
                    <a:pt x="3185565" y="6039031"/>
                    <a:pt x="3198417" y="6029342"/>
                  </a:cubicBezTo>
                  <a:cubicBezTo>
                    <a:pt x="3211269" y="6019654"/>
                    <a:pt x="3195226" y="6013823"/>
                    <a:pt x="3191406" y="6004867"/>
                  </a:cubicBezTo>
                  <a:cubicBezTo>
                    <a:pt x="3187586" y="5995911"/>
                    <a:pt x="3185428" y="5981218"/>
                    <a:pt x="3175497" y="5975609"/>
                  </a:cubicBezTo>
                  <a:cubicBezTo>
                    <a:pt x="3165565" y="5969999"/>
                    <a:pt x="3137930" y="5976535"/>
                    <a:pt x="3131819" y="5971213"/>
                  </a:cubicBezTo>
                  <a:cubicBezTo>
                    <a:pt x="3125707" y="5965892"/>
                    <a:pt x="3172507" y="5951028"/>
                    <a:pt x="3138830" y="5943679"/>
                  </a:cubicBezTo>
                  <a:cubicBezTo>
                    <a:pt x="3134156" y="5931441"/>
                    <a:pt x="3142917" y="5934499"/>
                    <a:pt x="3152849" y="5928381"/>
                  </a:cubicBezTo>
                  <a:cubicBezTo>
                    <a:pt x="3162780" y="5922263"/>
                    <a:pt x="3187583" y="5903814"/>
                    <a:pt x="3198417" y="5906966"/>
                  </a:cubicBezTo>
                  <a:cubicBezTo>
                    <a:pt x="3207764" y="5894728"/>
                    <a:pt x="3209831" y="5884818"/>
                    <a:pt x="3215943" y="5870253"/>
                  </a:cubicBezTo>
                  <a:cubicBezTo>
                    <a:pt x="3222054" y="5855689"/>
                    <a:pt x="3239173" y="5835895"/>
                    <a:pt x="3235084" y="5819578"/>
                  </a:cubicBezTo>
                  <a:cubicBezTo>
                    <a:pt x="3230995" y="5803262"/>
                    <a:pt x="3207180" y="5786120"/>
                    <a:pt x="3191406" y="5772352"/>
                  </a:cubicBezTo>
                  <a:cubicBezTo>
                    <a:pt x="3175632" y="5758584"/>
                    <a:pt x="3150107" y="5750008"/>
                    <a:pt x="3140445" y="5736974"/>
                  </a:cubicBezTo>
                  <a:cubicBezTo>
                    <a:pt x="3130782" y="5723940"/>
                    <a:pt x="3145387" y="5711192"/>
                    <a:pt x="3126424" y="5700261"/>
                  </a:cubicBezTo>
                  <a:cubicBezTo>
                    <a:pt x="3107460" y="5689330"/>
                    <a:pt x="3070748" y="5687421"/>
                    <a:pt x="3051200" y="5677510"/>
                  </a:cubicBezTo>
                  <a:cubicBezTo>
                    <a:pt x="3031652" y="5667599"/>
                    <a:pt x="3019967" y="5651282"/>
                    <a:pt x="3009138" y="5640797"/>
                  </a:cubicBezTo>
                  <a:cubicBezTo>
                    <a:pt x="2998308" y="5630312"/>
                    <a:pt x="2982443" y="5608256"/>
                    <a:pt x="2968692" y="5605419"/>
                  </a:cubicBezTo>
                  <a:cubicBezTo>
                    <a:pt x="2954941" y="5602582"/>
                    <a:pt x="2949415" y="5625816"/>
                    <a:pt x="2926632" y="5623776"/>
                  </a:cubicBezTo>
                  <a:cubicBezTo>
                    <a:pt x="2897691" y="5623999"/>
                    <a:pt x="2859135" y="5617880"/>
                    <a:pt x="2839003" y="5611539"/>
                  </a:cubicBezTo>
                  <a:cubicBezTo>
                    <a:pt x="2818871" y="5605197"/>
                    <a:pt x="2818376" y="5632861"/>
                    <a:pt x="2805839" y="5640797"/>
                  </a:cubicBezTo>
                  <a:cubicBezTo>
                    <a:pt x="2793302" y="5648733"/>
                    <a:pt x="2782787" y="5658422"/>
                    <a:pt x="2763777" y="5659154"/>
                  </a:cubicBezTo>
                  <a:cubicBezTo>
                    <a:pt x="2744768" y="5659887"/>
                    <a:pt x="2712814" y="5646723"/>
                    <a:pt x="2691784" y="5645192"/>
                  </a:cubicBezTo>
                  <a:cubicBezTo>
                    <a:pt x="2670754" y="5643662"/>
                    <a:pt x="2646039" y="5637450"/>
                    <a:pt x="2637592" y="5649976"/>
                  </a:cubicBezTo>
                  <a:cubicBezTo>
                    <a:pt x="2646939" y="5674451"/>
                    <a:pt x="2649276" y="5696886"/>
                    <a:pt x="2648108" y="5726461"/>
                  </a:cubicBezTo>
                  <a:cubicBezTo>
                    <a:pt x="2646939" y="5756035"/>
                    <a:pt x="2635840" y="5795808"/>
                    <a:pt x="2630582" y="5827422"/>
                  </a:cubicBezTo>
                  <a:cubicBezTo>
                    <a:pt x="2625324" y="5859036"/>
                    <a:pt x="2621235" y="5895749"/>
                    <a:pt x="2616561" y="5916145"/>
                  </a:cubicBezTo>
                  <a:cubicBezTo>
                    <a:pt x="2611888" y="5936541"/>
                    <a:pt x="2613055" y="5929911"/>
                    <a:pt x="2602539" y="5949797"/>
                  </a:cubicBezTo>
                  <a:cubicBezTo>
                    <a:pt x="2592023" y="5969683"/>
                    <a:pt x="2566950" y="5996159"/>
                    <a:pt x="2553466" y="6035462"/>
                  </a:cubicBezTo>
                  <a:cubicBezTo>
                    <a:pt x="2559716" y="6068193"/>
                    <a:pt x="2572746" y="6113987"/>
                    <a:pt x="2578004" y="6139482"/>
                  </a:cubicBezTo>
                  <a:cubicBezTo>
                    <a:pt x="2583262" y="6164978"/>
                    <a:pt x="2587084" y="6169344"/>
                    <a:pt x="2585015" y="6188432"/>
                  </a:cubicBezTo>
                  <a:cubicBezTo>
                    <a:pt x="2582947" y="6207520"/>
                    <a:pt x="2581372" y="6232088"/>
                    <a:pt x="2572610" y="6254014"/>
                  </a:cubicBezTo>
                  <a:cubicBezTo>
                    <a:pt x="2563847" y="6275940"/>
                    <a:pt x="2554637" y="6305710"/>
                    <a:pt x="2539447" y="6319987"/>
                  </a:cubicBezTo>
                  <a:cubicBezTo>
                    <a:pt x="2524258" y="6334263"/>
                    <a:pt x="2496664" y="6332539"/>
                    <a:pt x="2481475" y="6339677"/>
                  </a:cubicBezTo>
                  <a:cubicBezTo>
                    <a:pt x="2466285" y="6346816"/>
                    <a:pt x="2459414" y="6361798"/>
                    <a:pt x="2448314" y="6362818"/>
                  </a:cubicBezTo>
                  <a:cubicBezTo>
                    <a:pt x="2437214" y="6363838"/>
                    <a:pt x="2428898" y="6359565"/>
                    <a:pt x="2418383" y="6354975"/>
                  </a:cubicBezTo>
                  <a:cubicBezTo>
                    <a:pt x="2407867" y="6350386"/>
                    <a:pt x="2393084" y="6344684"/>
                    <a:pt x="2385220" y="6335283"/>
                  </a:cubicBezTo>
                  <a:cubicBezTo>
                    <a:pt x="2377357" y="6325882"/>
                    <a:pt x="2382883" y="6303160"/>
                    <a:pt x="2371200" y="6298570"/>
                  </a:cubicBezTo>
                  <a:cubicBezTo>
                    <a:pt x="2359516" y="6293981"/>
                    <a:pt x="2363629" y="6321864"/>
                    <a:pt x="2315117" y="6307749"/>
                  </a:cubicBezTo>
                  <a:cubicBezTo>
                    <a:pt x="2310443" y="6328145"/>
                    <a:pt x="2307837" y="6315685"/>
                    <a:pt x="2304601" y="6323046"/>
                  </a:cubicBezTo>
                  <a:cubicBezTo>
                    <a:pt x="2301366" y="6330406"/>
                    <a:pt x="2299791" y="6341207"/>
                    <a:pt x="2295702" y="6351915"/>
                  </a:cubicBezTo>
                  <a:cubicBezTo>
                    <a:pt x="2291612" y="6362622"/>
                    <a:pt x="2293187" y="6377828"/>
                    <a:pt x="2280066" y="6387293"/>
                  </a:cubicBezTo>
                  <a:cubicBezTo>
                    <a:pt x="2266945" y="6396758"/>
                    <a:pt x="2235667" y="6412788"/>
                    <a:pt x="2216973" y="6408709"/>
                  </a:cubicBezTo>
                  <a:cubicBezTo>
                    <a:pt x="2212299" y="6396471"/>
                    <a:pt x="2207940" y="6387071"/>
                    <a:pt x="2202952" y="6371996"/>
                  </a:cubicBezTo>
                  <a:cubicBezTo>
                    <a:pt x="2197963" y="6356922"/>
                    <a:pt x="2195220" y="6339680"/>
                    <a:pt x="2187041" y="6318264"/>
                  </a:cubicBezTo>
                  <a:cubicBezTo>
                    <a:pt x="2178863" y="6296847"/>
                    <a:pt x="2163812" y="6262878"/>
                    <a:pt x="2153880" y="6243502"/>
                  </a:cubicBezTo>
                  <a:cubicBezTo>
                    <a:pt x="2143949" y="6224126"/>
                    <a:pt x="2138554" y="6213223"/>
                    <a:pt x="2127454" y="6202005"/>
                  </a:cubicBezTo>
                  <a:cubicBezTo>
                    <a:pt x="2116354" y="6190788"/>
                    <a:pt x="2101571" y="6188144"/>
                    <a:pt x="2087281" y="6176194"/>
                  </a:cubicBezTo>
                  <a:cubicBezTo>
                    <a:pt x="2072991" y="6164244"/>
                    <a:pt x="2060994" y="6146109"/>
                    <a:pt x="2041715" y="6130303"/>
                  </a:cubicBezTo>
                  <a:cubicBezTo>
                    <a:pt x="2022437" y="6114496"/>
                    <a:pt x="1989138" y="6104298"/>
                    <a:pt x="1971612" y="6081353"/>
                  </a:cubicBezTo>
                  <a:cubicBezTo>
                    <a:pt x="1954087" y="6058408"/>
                    <a:pt x="1995120" y="6026705"/>
                    <a:pt x="1936560" y="5992629"/>
                  </a:cubicBezTo>
                  <a:cubicBezTo>
                    <a:pt x="1917866" y="5968154"/>
                    <a:pt x="1877114" y="5937932"/>
                    <a:pt x="1866457" y="5910026"/>
                  </a:cubicBezTo>
                  <a:cubicBezTo>
                    <a:pt x="1862322" y="5891095"/>
                    <a:pt x="1847671" y="5872164"/>
                    <a:pt x="1843536" y="5853232"/>
                  </a:cubicBezTo>
                  <a:lnTo>
                    <a:pt x="1866457" y="5830481"/>
                  </a:lnTo>
                  <a:cubicBezTo>
                    <a:pt x="1861783" y="5818244"/>
                    <a:pt x="1826148" y="5795807"/>
                    <a:pt x="1810374" y="5784590"/>
                  </a:cubicBezTo>
                  <a:cubicBezTo>
                    <a:pt x="1794600" y="5773372"/>
                    <a:pt x="1785253" y="5774391"/>
                    <a:pt x="1771817" y="5763174"/>
                  </a:cubicBezTo>
                  <a:cubicBezTo>
                    <a:pt x="1758381" y="5751956"/>
                    <a:pt x="1742024" y="5734110"/>
                    <a:pt x="1729757" y="5717283"/>
                  </a:cubicBezTo>
                  <a:cubicBezTo>
                    <a:pt x="1717489" y="5700456"/>
                    <a:pt x="1706972" y="5682099"/>
                    <a:pt x="1698209" y="5662213"/>
                  </a:cubicBezTo>
                  <a:cubicBezTo>
                    <a:pt x="1689446" y="5642327"/>
                    <a:pt x="1683336" y="5614061"/>
                    <a:pt x="1677179" y="5597966"/>
                  </a:cubicBezTo>
                  <a:cubicBezTo>
                    <a:pt x="1671022" y="5581871"/>
                    <a:pt x="1670930" y="5575624"/>
                    <a:pt x="1664773" y="5565648"/>
                  </a:cubicBezTo>
                  <a:cubicBezTo>
                    <a:pt x="1658616" y="5555673"/>
                    <a:pt x="1650437" y="5554652"/>
                    <a:pt x="1640237" y="5538113"/>
                  </a:cubicBezTo>
                  <a:cubicBezTo>
                    <a:pt x="1630036" y="5521574"/>
                    <a:pt x="1605905" y="5483238"/>
                    <a:pt x="1600063" y="5466411"/>
                  </a:cubicBezTo>
                  <a:cubicBezTo>
                    <a:pt x="1594221" y="5449584"/>
                    <a:pt x="1606937" y="5447861"/>
                    <a:pt x="1605186" y="5437154"/>
                  </a:cubicBezTo>
                  <a:cubicBezTo>
                    <a:pt x="1603434" y="5426446"/>
                    <a:pt x="1593907" y="5418193"/>
                    <a:pt x="1589549" y="5402163"/>
                  </a:cubicBezTo>
                  <a:cubicBezTo>
                    <a:pt x="1585190" y="5386134"/>
                    <a:pt x="1587526" y="5356050"/>
                    <a:pt x="1579033" y="5340976"/>
                  </a:cubicBezTo>
                  <a:cubicBezTo>
                    <a:pt x="1570540" y="5325901"/>
                    <a:pt x="1557281" y="5317837"/>
                    <a:pt x="1538587" y="5311717"/>
                  </a:cubicBezTo>
                  <a:cubicBezTo>
                    <a:pt x="1519893" y="5305598"/>
                    <a:pt x="1504841" y="5301204"/>
                    <a:pt x="1487900" y="5295084"/>
                  </a:cubicBezTo>
                  <a:cubicBezTo>
                    <a:pt x="1470959" y="5288965"/>
                    <a:pt x="1447452" y="5284690"/>
                    <a:pt x="1436938" y="5275003"/>
                  </a:cubicBezTo>
                  <a:cubicBezTo>
                    <a:pt x="1426424" y="5265316"/>
                    <a:pt x="1427728" y="5250724"/>
                    <a:pt x="1424807" y="5236956"/>
                  </a:cubicBezTo>
                  <a:cubicBezTo>
                    <a:pt x="1421887" y="5223189"/>
                    <a:pt x="1424086" y="5203617"/>
                    <a:pt x="1419413" y="5192400"/>
                  </a:cubicBezTo>
                  <a:cubicBezTo>
                    <a:pt x="1414739" y="5181182"/>
                    <a:pt x="1409302" y="5178030"/>
                    <a:pt x="1396765" y="5169649"/>
                  </a:cubicBezTo>
                  <a:cubicBezTo>
                    <a:pt x="1384228" y="5161268"/>
                    <a:pt x="1358208" y="5150273"/>
                    <a:pt x="1344187" y="5142114"/>
                  </a:cubicBezTo>
                  <a:cubicBezTo>
                    <a:pt x="1333356" y="5134178"/>
                    <a:pt x="1319515" y="5124582"/>
                    <a:pt x="1310752" y="5112855"/>
                  </a:cubicBezTo>
                  <a:cubicBezTo>
                    <a:pt x="1301990" y="5101127"/>
                    <a:pt x="1307383" y="5083475"/>
                    <a:pt x="1309136" y="5065628"/>
                  </a:cubicBezTo>
                  <a:cubicBezTo>
                    <a:pt x="1310889" y="5047781"/>
                    <a:pt x="1315741" y="5027478"/>
                    <a:pt x="1321268" y="5005775"/>
                  </a:cubicBezTo>
                  <a:cubicBezTo>
                    <a:pt x="1326795" y="4984072"/>
                    <a:pt x="1331468" y="4964186"/>
                    <a:pt x="1328278" y="4935410"/>
                  </a:cubicBezTo>
                  <a:cubicBezTo>
                    <a:pt x="1325088" y="4906633"/>
                    <a:pt x="1305316" y="4860870"/>
                    <a:pt x="1291611" y="4833113"/>
                  </a:cubicBezTo>
                  <a:cubicBezTo>
                    <a:pt x="1277905" y="4805357"/>
                    <a:pt x="1267074" y="4790282"/>
                    <a:pt x="1246044" y="4768866"/>
                  </a:cubicBezTo>
                  <a:cubicBezTo>
                    <a:pt x="1225014" y="4747450"/>
                    <a:pt x="1179446" y="4708697"/>
                    <a:pt x="1165425" y="4704617"/>
                  </a:cubicBezTo>
                  <a:cubicBezTo>
                    <a:pt x="1139065" y="4650891"/>
                    <a:pt x="1160791" y="4646542"/>
                    <a:pt x="1154911" y="4612838"/>
                  </a:cubicBezTo>
                  <a:cubicBezTo>
                    <a:pt x="1149922" y="4586036"/>
                    <a:pt x="1149516" y="4572360"/>
                    <a:pt x="1142505" y="4552982"/>
                  </a:cubicBezTo>
                  <a:cubicBezTo>
                    <a:pt x="1135494" y="4533605"/>
                    <a:pt x="1130642" y="4516177"/>
                    <a:pt x="1126868" y="4496579"/>
                  </a:cubicBezTo>
                  <a:cubicBezTo>
                    <a:pt x="1123094" y="4476981"/>
                    <a:pt x="1129205" y="4447627"/>
                    <a:pt x="1119858" y="4435389"/>
                  </a:cubicBezTo>
                  <a:cubicBezTo>
                    <a:pt x="1111365" y="4409607"/>
                    <a:pt x="1112129" y="4387775"/>
                    <a:pt x="1086425" y="4366360"/>
                  </a:cubicBezTo>
                  <a:cubicBezTo>
                    <a:pt x="1074742" y="4341885"/>
                    <a:pt x="1050024" y="4335673"/>
                    <a:pt x="1039239" y="4322193"/>
                  </a:cubicBezTo>
                  <a:cubicBezTo>
                    <a:pt x="1028454" y="4308713"/>
                    <a:pt x="1034881" y="4296984"/>
                    <a:pt x="1021714" y="4285479"/>
                  </a:cubicBezTo>
                  <a:cubicBezTo>
                    <a:pt x="1008547" y="4273973"/>
                    <a:pt x="998209" y="4251121"/>
                    <a:pt x="991782" y="4231745"/>
                  </a:cubicBezTo>
                  <a:cubicBezTo>
                    <a:pt x="985356" y="4212369"/>
                    <a:pt x="966483" y="4200036"/>
                    <a:pt x="958620" y="4184517"/>
                  </a:cubicBezTo>
                  <a:cubicBezTo>
                    <a:pt x="953947" y="4168200"/>
                    <a:pt x="922983" y="4158513"/>
                    <a:pt x="913052" y="4141686"/>
                  </a:cubicBezTo>
                  <a:cubicBezTo>
                    <a:pt x="903120" y="4124859"/>
                    <a:pt x="923026" y="4090538"/>
                    <a:pt x="899033" y="4083558"/>
                  </a:cubicBezTo>
                  <a:cubicBezTo>
                    <a:pt x="889686" y="4071321"/>
                    <a:pt x="878586" y="4065201"/>
                    <a:pt x="870992" y="4046845"/>
                  </a:cubicBezTo>
                  <a:cubicBezTo>
                    <a:pt x="863398" y="4028489"/>
                    <a:pt x="863398" y="3998915"/>
                    <a:pt x="853466" y="3973419"/>
                  </a:cubicBezTo>
                  <a:cubicBezTo>
                    <a:pt x="843535" y="3947924"/>
                    <a:pt x="823670" y="3914270"/>
                    <a:pt x="811403" y="3893874"/>
                  </a:cubicBezTo>
                  <a:cubicBezTo>
                    <a:pt x="799135" y="3873478"/>
                    <a:pt x="783946" y="3868380"/>
                    <a:pt x="779857" y="3851043"/>
                  </a:cubicBezTo>
                  <a:cubicBezTo>
                    <a:pt x="775767" y="3833706"/>
                    <a:pt x="790957" y="3806682"/>
                    <a:pt x="786868" y="3789855"/>
                  </a:cubicBezTo>
                  <a:cubicBezTo>
                    <a:pt x="782779" y="3773028"/>
                    <a:pt x="759994" y="3762321"/>
                    <a:pt x="755320" y="3750083"/>
                  </a:cubicBezTo>
                  <a:cubicBezTo>
                    <a:pt x="755005" y="3735008"/>
                    <a:pt x="754016" y="3717254"/>
                    <a:pt x="760443" y="3696348"/>
                  </a:cubicBezTo>
                  <a:cubicBezTo>
                    <a:pt x="766870" y="3675442"/>
                    <a:pt x="804080" y="3649344"/>
                    <a:pt x="811404" y="3627705"/>
                  </a:cubicBezTo>
                  <a:cubicBezTo>
                    <a:pt x="818729" y="3606067"/>
                    <a:pt x="811987" y="3577226"/>
                    <a:pt x="804393" y="3566518"/>
                  </a:cubicBezTo>
                  <a:cubicBezTo>
                    <a:pt x="796799" y="3555811"/>
                    <a:pt x="786866" y="3566518"/>
                    <a:pt x="765836" y="3563459"/>
                  </a:cubicBezTo>
                  <a:cubicBezTo>
                    <a:pt x="744806" y="3560400"/>
                    <a:pt x="702161" y="3554791"/>
                    <a:pt x="678209" y="3548163"/>
                  </a:cubicBezTo>
                  <a:cubicBezTo>
                    <a:pt x="654257" y="3541534"/>
                    <a:pt x="632058" y="3536435"/>
                    <a:pt x="622126" y="3523687"/>
                  </a:cubicBezTo>
                  <a:cubicBezTo>
                    <a:pt x="612195" y="3510940"/>
                    <a:pt x="618351" y="3494399"/>
                    <a:pt x="618620" y="3471676"/>
                  </a:cubicBezTo>
                  <a:cubicBezTo>
                    <a:pt x="618889" y="3448954"/>
                    <a:pt x="626077" y="3411823"/>
                    <a:pt x="623741" y="3387348"/>
                  </a:cubicBezTo>
                  <a:cubicBezTo>
                    <a:pt x="621405" y="3362873"/>
                    <a:pt x="611878" y="3339325"/>
                    <a:pt x="604599" y="3324825"/>
                  </a:cubicBezTo>
                  <a:cubicBezTo>
                    <a:pt x="597320" y="3310325"/>
                    <a:pt x="594084" y="3307488"/>
                    <a:pt x="580063" y="3300350"/>
                  </a:cubicBezTo>
                  <a:cubicBezTo>
                    <a:pt x="566042" y="3293211"/>
                    <a:pt x="538900" y="3287888"/>
                    <a:pt x="520476" y="3281992"/>
                  </a:cubicBezTo>
                  <a:cubicBezTo>
                    <a:pt x="502051" y="3276097"/>
                    <a:pt x="481199" y="3271600"/>
                    <a:pt x="469514" y="3264972"/>
                  </a:cubicBezTo>
                  <a:cubicBezTo>
                    <a:pt x="457831" y="3258343"/>
                    <a:pt x="467583" y="3242443"/>
                    <a:pt x="457382" y="3233042"/>
                  </a:cubicBezTo>
                  <a:cubicBezTo>
                    <a:pt x="443361" y="3220804"/>
                    <a:pt x="435183" y="3209587"/>
                    <a:pt x="422331" y="3202448"/>
                  </a:cubicBezTo>
                  <a:cubicBezTo>
                    <a:pt x="409479" y="3195310"/>
                    <a:pt x="389347" y="3197127"/>
                    <a:pt x="380269" y="3190211"/>
                  </a:cubicBezTo>
                  <a:cubicBezTo>
                    <a:pt x="371192" y="3183295"/>
                    <a:pt x="365529" y="3169111"/>
                    <a:pt x="367865" y="3160952"/>
                  </a:cubicBezTo>
                  <a:cubicBezTo>
                    <a:pt x="370202" y="3152794"/>
                    <a:pt x="382607" y="3149929"/>
                    <a:pt x="394290" y="3141260"/>
                  </a:cubicBezTo>
                  <a:cubicBezTo>
                    <a:pt x="405973" y="3132592"/>
                    <a:pt x="429790" y="3122709"/>
                    <a:pt x="437968" y="3108942"/>
                  </a:cubicBezTo>
                  <a:cubicBezTo>
                    <a:pt x="446146" y="3095174"/>
                    <a:pt x="441611" y="3077012"/>
                    <a:pt x="443363" y="3058656"/>
                  </a:cubicBezTo>
                  <a:cubicBezTo>
                    <a:pt x="445114" y="3040300"/>
                    <a:pt x="454325" y="3017668"/>
                    <a:pt x="448482" y="2998803"/>
                  </a:cubicBezTo>
                  <a:cubicBezTo>
                    <a:pt x="442640" y="2979937"/>
                    <a:pt x="434868" y="2958430"/>
                    <a:pt x="418827" y="2948518"/>
                  </a:cubicBezTo>
                  <a:cubicBezTo>
                    <a:pt x="402785" y="2938608"/>
                    <a:pt x="370458" y="2939626"/>
                    <a:pt x="352228" y="2939339"/>
                  </a:cubicBezTo>
                  <a:cubicBezTo>
                    <a:pt x="333997" y="2939051"/>
                    <a:pt x="300098" y="2915179"/>
                    <a:pt x="290751" y="2926397"/>
                  </a:cubicBezTo>
                  <a:cubicBezTo>
                    <a:pt x="281404" y="2937615"/>
                    <a:pt x="296999" y="2988682"/>
                    <a:pt x="296146" y="3006646"/>
                  </a:cubicBezTo>
                  <a:cubicBezTo>
                    <a:pt x="295292" y="3024610"/>
                    <a:pt x="297046" y="3029369"/>
                    <a:pt x="285631" y="3034181"/>
                  </a:cubicBezTo>
                  <a:cubicBezTo>
                    <a:pt x="274217" y="3038992"/>
                    <a:pt x="248420" y="3042432"/>
                    <a:pt x="227658" y="3035516"/>
                  </a:cubicBezTo>
                  <a:cubicBezTo>
                    <a:pt x="206898" y="3028599"/>
                    <a:pt x="206315" y="3013304"/>
                    <a:pt x="199619" y="3001863"/>
                  </a:cubicBezTo>
                  <a:cubicBezTo>
                    <a:pt x="178589" y="2987586"/>
                    <a:pt x="194766" y="2964037"/>
                    <a:pt x="180476" y="2954637"/>
                  </a:cubicBezTo>
                  <a:cubicBezTo>
                    <a:pt x="166186" y="2945236"/>
                    <a:pt x="130818" y="2951067"/>
                    <a:pt x="113877" y="2945458"/>
                  </a:cubicBezTo>
                  <a:cubicBezTo>
                    <a:pt x="96936" y="2939849"/>
                    <a:pt x="82135" y="2928631"/>
                    <a:pt x="78825" y="2920983"/>
                  </a:cubicBezTo>
                  <a:cubicBezTo>
                    <a:pt x="75514" y="2913334"/>
                    <a:pt x="84277" y="2903646"/>
                    <a:pt x="94014" y="2899567"/>
                  </a:cubicBezTo>
                  <a:cubicBezTo>
                    <a:pt x="103751" y="2895487"/>
                    <a:pt x="119914" y="2897018"/>
                    <a:pt x="137245" y="2896508"/>
                  </a:cubicBezTo>
                  <a:cubicBezTo>
                    <a:pt x="154576" y="2895997"/>
                    <a:pt x="176775" y="2899567"/>
                    <a:pt x="198001" y="2896508"/>
                  </a:cubicBezTo>
                  <a:cubicBezTo>
                    <a:pt x="219227" y="2893448"/>
                    <a:pt x="253498" y="2894468"/>
                    <a:pt x="264598" y="2878150"/>
                  </a:cubicBezTo>
                  <a:cubicBezTo>
                    <a:pt x="275698" y="2861834"/>
                    <a:pt x="267520" y="2823082"/>
                    <a:pt x="264599" y="2798606"/>
                  </a:cubicBezTo>
                  <a:cubicBezTo>
                    <a:pt x="261679" y="2774131"/>
                    <a:pt x="257588" y="2752206"/>
                    <a:pt x="247073" y="2731300"/>
                  </a:cubicBezTo>
                  <a:cubicBezTo>
                    <a:pt x="236557" y="2710394"/>
                    <a:pt x="214943" y="2682350"/>
                    <a:pt x="201507" y="2673171"/>
                  </a:cubicBezTo>
                  <a:cubicBezTo>
                    <a:pt x="188071" y="2663992"/>
                    <a:pt x="180476" y="2680309"/>
                    <a:pt x="166455" y="2676230"/>
                  </a:cubicBezTo>
                  <a:cubicBezTo>
                    <a:pt x="152434" y="2680309"/>
                    <a:pt x="143672" y="2672150"/>
                    <a:pt x="127898" y="2670111"/>
                  </a:cubicBezTo>
                  <a:cubicBezTo>
                    <a:pt x="112124" y="2668072"/>
                    <a:pt x="86735" y="2677027"/>
                    <a:pt x="71815" y="2663992"/>
                  </a:cubicBezTo>
                  <a:cubicBezTo>
                    <a:pt x="56895" y="2650958"/>
                    <a:pt x="40718" y="2612298"/>
                    <a:pt x="38381" y="2591902"/>
                  </a:cubicBezTo>
                  <a:cubicBezTo>
                    <a:pt x="36045" y="2571506"/>
                    <a:pt x="56895" y="2556116"/>
                    <a:pt x="57795" y="2541616"/>
                  </a:cubicBezTo>
                  <a:cubicBezTo>
                    <a:pt x="58694" y="2527116"/>
                    <a:pt x="51952" y="2520200"/>
                    <a:pt x="43774" y="2504903"/>
                  </a:cubicBezTo>
                  <a:cubicBezTo>
                    <a:pt x="35596" y="2489606"/>
                    <a:pt x="15734" y="2464621"/>
                    <a:pt x="8723" y="2449834"/>
                  </a:cubicBezTo>
                  <a:cubicBezTo>
                    <a:pt x="1712" y="2435048"/>
                    <a:pt x="-2571" y="2425359"/>
                    <a:pt x="1712" y="2416181"/>
                  </a:cubicBezTo>
                  <a:cubicBezTo>
                    <a:pt x="5996" y="2407002"/>
                    <a:pt x="19628" y="2403433"/>
                    <a:pt x="34427" y="2394764"/>
                  </a:cubicBezTo>
                  <a:cubicBezTo>
                    <a:pt x="49226" y="2386096"/>
                    <a:pt x="74931" y="2374367"/>
                    <a:pt x="90509" y="2364170"/>
                  </a:cubicBezTo>
                  <a:cubicBezTo>
                    <a:pt x="106087" y="2353972"/>
                    <a:pt x="114971" y="2344061"/>
                    <a:pt x="127898" y="2333576"/>
                  </a:cubicBezTo>
                  <a:cubicBezTo>
                    <a:pt x="140825" y="2323091"/>
                    <a:pt x="148208" y="2313495"/>
                    <a:pt x="157555" y="2301257"/>
                  </a:cubicBezTo>
                  <a:cubicBezTo>
                    <a:pt x="166902" y="2289020"/>
                    <a:pt x="174633" y="2270858"/>
                    <a:pt x="183980" y="2260150"/>
                  </a:cubicBezTo>
                  <a:cubicBezTo>
                    <a:pt x="193327" y="2249443"/>
                    <a:pt x="206627" y="2249248"/>
                    <a:pt x="213638" y="2237010"/>
                  </a:cubicBezTo>
                  <a:cubicBezTo>
                    <a:pt x="220649" y="2224773"/>
                    <a:pt x="221638" y="2203264"/>
                    <a:pt x="226042" y="2186725"/>
                  </a:cubicBezTo>
                  <a:cubicBezTo>
                    <a:pt x="230716" y="2170408"/>
                    <a:pt x="221369" y="2150521"/>
                    <a:pt x="222537" y="2131655"/>
                  </a:cubicBezTo>
                  <a:cubicBezTo>
                    <a:pt x="223706" y="2112789"/>
                    <a:pt x="228693" y="2095228"/>
                    <a:pt x="233052" y="2073526"/>
                  </a:cubicBezTo>
                  <a:cubicBezTo>
                    <a:pt x="237410" y="2051823"/>
                    <a:pt x="239926" y="2022851"/>
                    <a:pt x="248689" y="2001436"/>
                  </a:cubicBezTo>
                  <a:cubicBezTo>
                    <a:pt x="257451" y="1980021"/>
                    <a:pt x="277453" y="1959818"/>
                    <a:pt x="285631" y="1945031"/>
                  </a:cubicBezTo>
                  <a:cubicBezTo>
                    <a:pt x="293809" y="1930244"/>
                    <a:pt x="291919" y="1924441"/>
                    <a:pt x="297762" y="1912713"/>
                  </a:cubicBezTo>
                  <a:cubicBezTo>
                    <a:pt x="303604" y="1900986"/>
                    <a:pt x="307830" y="1889281"/>
                    <a:pt x="320682" y="1874664"/>
                  </a:cubicBezTo>
                  <a:cubicBezTo>
                    <a:pt x="333534" y="1860047"/>
                    <a:pt x="356960" y="1836058"/>
                    <a:pt x="374876" y="1825010"/>
                  </a:cubicBezTo>
                  <a:cubicBezTo>
                    <a:pt x="392791" y="1813962"/>
                    <a:pt x="411037" y="1811776"/>
                    <a:pt x="428173" y="1808377"/>
                  </a:cubicBezTo>
                  <a:cubicBezTo>
                    <a:pt x="445310" y="1804977"/>
                    <a:pt x="459121" y="1806091"/>
                    <a:pt x="477694" y="1804614"/>
                  </a:cubicBezTo>
                  <a:cubicBezTo>
                    <a:pt x="496267" y="1803136"/>
                    <a:pt x="518466" y="1806195"/>
                    <a:pt x="539617" y="1799514"/>
                  </a:cubicBezTo>
                  <a:cubicBezTo>
                    <a:pt x="560768" y="1792833"/>
                    <a:pt x="573638" y="1770646"/>
                    <a:pt x="594085" y="1761468"/>
                  </a:cubicBezTo>
                  <a:cubicBezTo>
                    <a:pt x="614532" y="1752289"/>
                    <a:pt x="638540" y="1744785"/>
                    <a:pt x="651782" y="1738326"/>
                  </a:cubicBezTo>
                  <a:cubicBezTo>
                    <a:pt x="665024" y="1731868"/>
                    <a:pt x="671198" y="1730873"/>
                    <a:pt x="684050" y="1725774"/>
                  </a:cubicBezTo>
                  <a:cubicBezTo>
                    <a:pt x="696902" y="1720674"/>
                    <a:pt x="711758" y="1716571"/>
                    <a:pt x="728895" y="1707733"/>
                  </a:cubicBezTo>
                  <a:cubicBezTo>
                    <a:pt x="746032" y="1698895"/>
                    <a:pt x="755007" y="1686224"/>
                    <a:pt x="786868" y="1672744"/>
                  </a:cubicBezTo>
                  <a:cubicBezTo>
                    <a:pt x="841082" y="1641197"/>
                    <a:pt x="886496" y="1634789"/>
                    <a:pt x="913053" y="1623793"/>
                  </a:cubicBezTo>
                  <a:cubicBezTo>
                    <a:pt x="939611" y="1612798"/>
                    <a:pt x="932195" y="1610852"/>
                    <a:pt x="946216" y="1606773"/>
                  </a:cubicBezTo>
                  <a:cubicBezTo>
                    <a:pt x="960237" y="1602693"/>
                    <a:pt x="979337" y="1591383"/>
                    <a:pt x="993672" y="1590141"/>
                  </a:cubicBezTo>
                  <a:cubicBezTo>
                    <a:pt x="1008008" y="1588899"/>
                    <a:pt x="1021444" y="1596547"/>
                    <a:pt x="1032230" y="1599318"/>
                  </a:cubicBezTo>
                  <a:cubicBezTo>
                    <a:pt x="1043015" y="1602091"/>
                    <a:pt x="1049034" y="1605413"/>
                    <a:pt x="1058381" y="1606773"/>
                  </a:cubicBezTo>
                  <a:cubicBezTo>
                    <a:pt x="1067728" y="1608132"/>
                    <a:pt x="1078381" y="1598808"/>
                    <a:pt x="1095322" y="1595239"/>
                  </a:cubicBezTo>
                  <a:cubicBezTo>
                    <a:pt x="1112263" y="1591670"/>
                    <a:pt x="1142235" y="1590573"/>
                    <a:pt x="1160030" y="1585356"/>
                  </a:cubicBezTo>
                  <a:cubicBezTo>
                    <a:pt x="1177825" y="1580140"/>
                    <a:pt x="1186318" y="1569040"/>
                    <a:pt x="1202092" y="1563940"/>
                  </a:cubicBezTo>
                  <a:cubicBezTo>
                    <a:pt x="1217866" y="1558841"/>
                    <a:pt x="1237729" y="1555272"/>
                    <a:pt x="1254670" y="1554762"/>
                  </a:cubicBezTo>
                  <a:cubicBezTo>
                    <a:pt x="1271611" y="1554252"/>
                    <a:pt x="1288821" y="1564673"/>
                    <a:pt x="1303741" y="1560881"/>
                  </a:cubicBezTo>
                  <a:cubicBezTo>
                    <a:pt x="1318661" y="1557090"/>
                    <a:pt x="1327515" y="1544641"/>
                    <a:pt x="1347693" y="1538130"/>
                  </a:cubicBezTo>
                  <a:cubicBezTo>
                    <a:pt x="1352367" y="1525892"/>
                    <a:pt x="1385398" y="1526690"/>
                    <a:pt x="1396766" y="1515695"/>
                  </a:cubicBezTo>
                  <a:cubicBezTo>
                    <a:pt x="1408134" y="1504700"/>
                    <a:pt x="1412402" y="1486776"/>
                    <a:pt x="1415906" y="1472159"/>
                  </a:cubicBezTo>
                  <a:cubicBezTo>
                    <a:pt x="1419411" y="1457542"/>
                    <a:pt x="1422155" y="1444530"/>
                    <a:pt x="1417796" y="1427991"/>
                  </a:cubicBezTo>
                  <a:cubicBezTo>
                    <a:pt x="1413123" y="1399437"/>
                    <a:pt x="1386250" y="1385841"/>
                    <a:pt x="1379239" y="1366804"/>
                  </a:cubicBezTo>
                  <a:cubicBezTo>
                    <a:pt x="1372228" y="1347768"/>
                    <a:pt x="1373008" y="1332980"/>
                    <a:pt x="1375734" y="1313773"/>
                  </a:cubicBezTo>
                  <a:cubicBezTo>
                    <a:pt x="1378461" y="1294567"/>
                    <a:pt x="1384033" y="1271739"/>
                    <a:pt x="1395597" y="1251565"/>
                  </a:cubicBezTo>
                  <a:cubicBezTo>
                    <a:pt x="1407161" y="1231391"/>
                    <a:pt x="1430049" y="1202877"/>
                    <a:pt x="1445118" y="1192732"/>
                  </a:cubicBezTo>
                  <a:cubicBezTo>
                    <a:pt x="1460187" y="1182587"/>
                    <a:pt x="1475374" y="1195845"/>
                    <a:pt x="1486010" y="1190693"/>
                  </a:cubicBezTo>
                  <a:cubicBezTo>
                    <a:pt x="1496645" y="1185541"/>
                    <a:pt x="1499973" y="1177629"/>
                    <a:pt x="1508931" y="1161822"/>
                  </a:cubicBezTo>
                  <a:cubicBezTo>
                    <a:pt x="1517890" y="1146016"/>
                    <a:pt x="1525931" y="1115907"/>
                    <a:pt x="1539758" y="1095851"/>
                  </a:cubicBezTo>
                  <a:cubicBezTo>
                    <a:pt x="1553584" y="1075795"/>
                    <a:pt x="1578525" y="1060066"/>
                    <a:pt x="1591886" y="1041486"/>
                  </a:cubicBezTo>
                  <a:cubicBezTo>
                    <a:pt x="1605247" y="1022907"/>
                    <a:pt x="1615644" y="1009701"/>
                    <a:pt x="1619928" y="984376"/>
                  </a:cubicBezTo>
                  <a:cubicBezTo>
                    <a:pt x="1624211" y="959051"/>
                    <a:pt x="1613945" y="951095"/>
                    <a:pt x="1617592" y="889535"/>
                  </a:cubicBezTo>
                  <a:cubicBezTo>
                    <a:pt x="1618217" y="857518"/>
                    <a:pt x="1635701" y="821209"/>
                    <a:pt x="1649138" y="800813"/>
                  </a:cubicBezTo>
                  <a:cubicBezTo>
                    <a:pt x="1662574" y="780417"/>
                    <a:pt x="1684188" y="771238"/>
                    <a:pt x="1698209" y="767159"/>
                  </a:cubicBezTo>
                  <a:cubicBezTo>
                    <a:pt x="1702883" y="754921"/>
                    <a:pt x="1678735" y="712770"/>
                    <a:pt x="1691198" y="687615"/>
                  </a:cubicBezTo>
                  <a:cubicBezTo>
                    <a:pt x="1703661" y="662460"/>
                    <a:pt x="1753123" y="633565"/>
                    <a:pt x="1772986" y="616228"/>
                  </a:cubicBezTo>
                  <a:cubicBezTo>
                    <a:pt x="1792849" y="598891"/>
                    <a:pt x="1796354" y="587674"/>
                    <a:pt x="1810374" y="583594"/>
                  </a:cubicBezTo>
                  <a:cubicBezTo>
                    <a:pt x="1862187" y="515760"/>
                    <a:pt x="1859761" y="545129"/>
                    <a:pt x="1880477" y="530565"/>
                  </a:cubicBezTo>
                  <a:cubicBezTo>
                    <a:pt x="1901194" y="516000"/>
                    <a:pt x="1915976" y="509804"/>
                    <a:pt x="1934670" y="496207"/>
                  </a:cubicBezTo>
                  <a:cubicBezTo>
                    <a:pt x="1953364" y="482610"/>
                    <a:pt x="1974218" y="456002"/>
                    <a:pt x="1992642" y="448980"/>
                  </a:cubicBezTo>
                  <a:cubicBezTo>
                    <a:pt x="2006663" y="440822"/>
                    <a:pt x="2024774" y="432153"/>
                    <a:pt x="2041715" y="424505"/>
                  </a:cubicBezTo>
                  <a:cubicBezTo>
                    <a:pt x="2058656" y="416857"/>
                    <a:pt x="2072093" y="411249"/>
                    <a:pt x="2094292" y="403090"/>
                  </a:cubicBezTo>
                  <a:cubicBezTo>
                    <a:pt x="2116491" y="394932"/>
                    <a:pt x="2152906" y="382864"/>
                    <a:pt x="2174911" y="375555"/>
                  </a:cubicBezTo>
                  <a:cubicBezTo>
                    <a:pt x="2196915" y="368245"/>
                    <a:pt x="2212299" y="367396"/>
                    <a:pt x="2226320" y="359238"/>
                  </a:cubicBezTo>
                  <a:cubicBezTo>
                    <a:pt x="2237224" y="348359"/>
                    <a:pt x="2248909" y="344280"/>
                    <a:pt x="2259034" y="326604"/>
                  </a:cubicBezTo>
                  <a:cubicBezTo>
                    <a:pt x="2269160" y="308928"/>
                    <a:pt x="2277729" y="277653"/>
                    <a:pt x="2287076" y="253178"/>
                  </a:cubicBezTo>
                  <a:cubicBezTo>
                    <a:pt x="2291749" y="240941"/>
                    <a:pt x="2295838" y="231252"/>
                    <a:pt x="2301096" y="216465"/>
                  </a:cubicBezTo>
                  <a:cubicBezTo>
                    <a:pt x="2306354" y="201679"/>
                    <a:pt x="2311028" y="183322"/>
                    <a:pt x="2318622" y="164456"/>
                  </a:cubicBezTo>
                  <a:cubicBezTo>
                    <a:pt x="2326216" y="145590"/>
                    <a:pt x="2325888" y="113640"/>
                    <a:pt x="2346662" y="103267"/>
                  </a:cubicBezTo>
                  <a:cubicBezTo>
                    <a:pt x="2352162" y="84062"/>
                    <a:pt x="2368010" y="43387"/>
                    <a:pt x="2385220" y="35961"/>
                  </a:cubicBezTo>
                  <a:cubicBezTo>
                    <a:pt x="2402431" y="28535"/>
                    <a:pt x="2431234" y="49532"/>
                    <a:pt x="2449929" y="58711"/>
                  </a:cubicBezTo>
                  <a:cubicBezTo>
                    <a:pt x="2468623" y="67890"/>
                    <a:pt x="2496486" y="93292"/>
                    <a:pt x="2511406" y="94089"/>
                  </a:cubicBezTo>
                  <a:cubicBezTo>
                    <a:pt x="2526326" y="94885"/>
                    <a:pt x="2519974" y="70293"/>
                    <a:pt x="2539447" y="63494"/>
                  </a:cubicBezTo>
                  <a:cubicBezTo>
                    <a:pt x="2558920" y="56695"/>
                    <a:pt x="2607214" y="53636"/>
                    <a:pt x="2628245" y="53297"/>
                  </a:cubicBezTo>
                  <a:cubicBezTo>
                    <a:pt x="2649275" y="52958"/>
                    <a:pt x="2652391" y="56696"/>
                    <a:pt x="2665633" y="61455"/>
                  </a:cubicBezTo>
                  <a:cubicBezTo>
                    <a:pt x="2678875" y="66214"/>
                    <a:pt x="2686665" y="80492"/>
                    <a:pt x="2707695" y="81851"/>
                  </a:cubicBezTo>
                  <a:cubicBezTo>
                    <a:pt x="2728725" y="83211"/>
                    <a:pt x="2761561" y="72110"/>
                    <a:pt x="2791819" y="69614"/>
                  </a:cubicBezTo>
                  <a:cubicBezTo>
                    <a:pt x="2822077" y="67117"/>
                    <a:pt x="2861201" y="70949"/>
                    <a:pt x="2889242" y="66869"/>
                  </a:cubicBezTo>
                  <a:cubicBezTo>
                    <a:pt x="2917283" y="62790"/>
                    <a:pt x="2938915" y="49440"/>
                    <a:pt x="2960066" y="45138"/>
                  </a:cubicBezTo>
                  <a:cubicBezTo>
                    <a:pt x="2974087" y="41059"/>
                    <a:pt x="2987329" y="35621"/>
                    <a:pt x="3002128" y="32901"/>
                  </a:cubicBezTo>
                  <a:cubicBezTo>
                    <a:pt x="3016928" y="30181"/>
                    <a:pt x="3035742" y="31148"/>
                    <a:pt x="3048864" y="28822"/>
                  </a:cubicBezTo>
                  <a:cubicBezTo>
                    <a:pt x="3061985" y="26495"/>
                    <a:pt x="3072289" y="23699"/>
                    <a:pt x="3080857" y="18940"/>
                  </a:cubicBezTo>
                  <a:cubicBezTo>
                    <a:pt x="3089426" y="14181"/>
                    <a:pt x="3088005" y="-2282"/>
                    <a:pt x="3100273" y="267"/>
                  </a:cubicBezTo>
                  <a:close/>
                </a:path>
              </a:pathLst>
            </a:custGeom>
            <a:effectLst>
              <a:outerShdw blurRad="152400" dist="38100" sx="102000" sy="102000" algn="tl" rotWithShape="0">
                <a:prstClr val="black">
                  <a:alpha val="80000"/>
                </a:prstClr>
              </a:outerShdw>
            </a:effectLst>
          </p:spPr>
        </p:pic>
      </p:grpSp>
      <p:grpSp>
        <p:nvGrpSpPr>
          <p:cNvPr id="20" name="Grupo 19">
            <a:extLst>
              <a:ext uri="{FF2B5EF4-FFF2-40B4-BE49-F238E27FC236}">
                <a16:creationId xmlns:a16="http://schemas.microsoft.com/office/drawing/2014/main" id="{22A1C95E-23D8-44BC-9FBE-3C4C1D17270C}"/>
              </a:ext>
            </a:extLst>
          </p:cNvPr>
          <p:cNvGrpSpPr/>
          <p:nvPr/>
        </p:nvGrpSpPr>
        <p:grpSpPr>
          <a:xfrm>
            <a:off x="7543800" y="128764"/>
            <a:ext cx="4120914" cy="838202"/>
            <a:chOff x="5080339" y="5527863"/>
            <a:chExt cx="6872774" cy="848854"/>
          </a:xfrm>
        </p:grpSpPr>
        <p:grpSp>
          <p:nvGrpSpPr>
            <p:cNvPr id="21" name="object 3"/>
            <p:cNvGrpSpPr/>
            <p:nvPr/>
          </p:nvGrpSpPr>
          <p:grpSpPr>
            <a:xfrm>
              <a:off x="5080339" y="5527863"/>
              <a:ext cx="6872774" cy="848854"/>
              <a:chOff x="5075767" y="5445566"/>
              <a:chExt cx="6872774" cy="848854"/>
            </a:xfrm>
          </p:grpSpPr>
          <p:sp>
            <p:nvSpPr>
              <p:cNvPr id="23" name="object 5"/>
              <p:cNvSpPr/>
              <p:nvPr/>
            </p:nvSpPr>
            <p:spPr>
              <a:xfrm>
                <a:off x="5075767" y="5445566"/>
                <a:ext cx="6872774" cy="848854"/>
              </a:xfrm>
              <a:custGeom>
                <a:avLst/>
                <a:gdLst/>
                <a:ahLst/>
                <a:cxnLst/>
                <a:rect l="l" t="t" r="r" b="b"/>
                <a:pathLst>
                  <a:path w="7355205" h="1300479">
                    <a:moveTo>
                      <a:pt x="6849109" y="0"/>
                    </a:moveTo>
                    <a:lnTo>
                      <a:pt x="505713" y="0"/>
                    </a:lnTo>
                    <a:lnTo>
                      <a:pt x="457014" y="2315"/>
                    </a:lnTo>
                    <a:lnTo>
                      <a:pt x="409623" y="9119"/>
                    </a:lnTo>
                    <a:lnTo>
                      <a:pt x="363753" y="20201"/>
                    </a:lnTo>
                    <a:lnTo>
                      <a:pt x="319616" y="35348"/>
                    </a:lnTo>
                    <a:lnTo>
                      <a:pt x="277424" y="54347"/>
                    </a:lnTo>
                    <a:lnTo>
                      <a:pt x="237389" y="76988"/>
                    </a:lnTo>
                    <a:lnTo>
                      <a:pt x="199723" y="103058"/>
                    </a:lnTo>
                    <a:lnTo>
                      <a:pt x="164638" y="132345"/>
                    </a:lnTo>
                    <a:lnTo>
                      <a:pt x="132345" y="164638"/>
                    </a:lnTo>
                    <a:lnTo>
                      <a:pt x="103058" y="199723"/>
                    </a:lnTo>
                    <a:lnTo>
                      <a:pt x="76988" y="237389"/>
                    </a:lnTo>
                    <a:lnTo>
                      <a:pt x="54347" y="277424"/>
                    </a:lnTo>
                    <a:lnTo>
                      <a:pt x="35348" y="319616"/>
                    </a:lnTo>
                    <a:lnTo>
                      <a:pt x="20201" y="363753"/>
                    </a:lnTo>
                    <a:lnTo>
                      <a:pt x="9119" y="409623"/>
                    </a:lnTo>
                    <a:lnTo>
                      <a:pt x="2315" y="457014"/>
                    </a:lnTo>
                    <a:lnTo>
                      <a:pt x="0" y="505713"/>
                    </a:lnTo>
                    <a:lnTo>
                      <a:pt x="0" y="794257"/>
                    </a:lnTo>
                    <a:lnTo>
                      <a:pt x="2315" y="842961"/>
                    </a:lnTo>
                    <a:lnTo>
                      <a:pt x="9119" y="890355"/>
                    </a:lnTo>
                    <a:lnTo>
                      <a:pt x="20201" y="936227"/>
                    </a:lnTo>
                    <a:lnTo>
                      <a:pt x="35348" y="980365"/>
                    </a:lnTo>
                    <a:lnTo>
                      <a:pt x="54347" y="1022558"/>
                    </a:lnTo>
                    <a:lnTo>
                      <a:pt x="76988" y="1062593"/>
                    </a:lnTo>
                    <a:lnTo>
                      <a:pt x="103058" y="1100259"/>
                    </a:lnTo>
                    <a:lnTo>
                      <a:pt x="132345" y="1135343"/>
                    </a:lnTo>
                    <a:lnTo>
                      <a:pt x="164638" y="1167634"/>
                    </a:lnTo>
                    <a:lnTo>
                      <a:pt x="199723" y="1196920"/>
                    </a:lnTo>
                    <a:lnTo>
                      <a:pt x="237389" y="1222989"/>
                    </a:lnTo>
                    <a:lnTo>
                      <a:pt x="277424" y="1245628"/>
                    </a:lnTo>
                    <a:lnTo>
                      <a:pt x="319616" y="1264627"/>
                    </a:lnTo>
                    <a:lnTo>
                      <a:pt x="363753" y="1279772"/>
                    </a:lnTo>
                    <a:lnTo>
                      <a:pt x="409623" y="1290853"/>
                    </a:lnTo>
                    <a:lnTo>
                      <a:pt x="457014" y="1297656"/>
                    </a:lnTo>
                    <a:lnTo>
                      <a:pt x="505713" y="1299972"/>
                    </a:lnTo>
                    <a:lnTo>
                      <a:pt x="6849109" y="1299972"/>
                    </a:lnTo>
                    <a:lnTo>
                      <a:pt x="6897809" y="1297656"/>
                    </a:lnTo>
                    <a:lnTo>
                      <a:pt x="6945200" y="1290853"/>
                    </a:lnTo>
                    <a:lnTo>
                      <a:pt x="6991070" y="1279772"/>
                    </a:lnTo>
                    <a:lnTo>
                      <a:pt x="7035207" y="1264627"/>
                    </a:lnTo>
                    <a:lnTo>
                      <a:pt x="7077399" y="1245628"/>
                    </a:lnTo>
                    <a:lnTo>
                      <a:pt x="7117434" y="1222989"/>
                    </a:lnTo>
                    <a:lnTo>
                      <a:pt x="7155100" y="1196920"/>
                    </a:lnTo>
                    <a:lnTo>
                      <a:pt x="7190185" y="1167634"/>
                    </a:lnTo>
                    <a:lnTo>
                      <a:pt x="7222478" y="1135343"/>
                    </a:lnTo>
                    <a:lnTo>
                      <a:pt x="7251765" y="1100259"/>
                    </a:lnTo>
                    <a:lnTo>
                      <a:pt x="7277835" y="1062593"/>
                    </a:lnTo>
                    <a:lnTo>
                      <a:pt x="7300476" y="1022558"/>
                    </a:lnTo>
                    <a:lnTo>
                      <a:pt x="7319475" y="980365"/>
                    </a:lnTo>
                    <a:lnTo>
                      <a:pt x="7334622" y="936227"/>
                    </a:lnTo>
                    <a:lnTo>
                      <a:pt x="7345704" y="890355"/>
                    </a:lnTo>
                    <a:lnTo>
                      <a:pt x="7352508" y="842961"/>
                    </a:lnTo>
                    <a:lnTo>
                      <a:pt x="7354823" y="794257"/>
                    </a:lnTo>
                    <a:lnTo>
                      <a:pt x="7354823" y="505713"/>
                    </a:lnTo>
                    <a:lnTo>
                      <a:pt x="7352508" y="457014"/>
                    </a:lnTo>
                    <a:lnTo>
                      <a:pt x="7345704" y="409623"/>
                    </a:lnTo>
                    <a:lnTo>
                      <a:pt x="7334622" y="363753"/>
                    </a:lnTo>
                    <a:lnTo>
                      <a:pt x="7319475" y="319616"/>
                    </a:lnTo>
                    <a:lnTo>
                      <a:pt x="7300476" y="277424"/>
                    </a:lnTo>
                    <a:lnTo>
                      <a:pt x="7277835" y="237389"/>
                    </a:lnTo>
                    <a:lnTo>
                      <a:pt x="7251765" y="199723"/>
                    </a:lnTo>
                    <a:lnTo>
                      <a:pt x="7222478" y="164638"/>
                    </a:lnTo>
                    <a:lnTo>
                      <a:pt x="7190185" y="132345"/>
                    </a:lnTo>
                    <a:lnTo>
                      <a:pt x="7155100" y="103058"/>
                    </a:lnTo>
                    <a:lnTo>
                      <a:pt x="7117434" y="76988"/>
                    </a:lnTo>
                    <a:lnTo>
                      <a:pt x="7077399" y="54347"/>
                    </a:lnTo>
                    <a:lnTo>
                      <a:pt x="7035207" y="35348"/>
                    </a:lnTo>
                    <a:lnTo>
                      <a:pt x="6991070" y="20201"/>
                    </a:lnTo>
                    <a:lnTo>
                      <a:pt x="6945200" y="9119"/>
                    </a:lnTo>
                    <a:lnTo>
                      <a:pt x="6897809" y="2315"/>
                    </a:lnTo>
                    <a:lnTo>
                      <a:pt x="6849109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24" name="object 7"/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7396911" y="5570365"/>
                <a:ext cx="2495789" cy="601218"/>
              </a:xfrm>
              <a:prstGeom prst="rect">
                <a:avLst/>
              </a:prstGeom>
            </p:spPr>
          </p:pic>
          <p:pic>
            <p:nvPicPr>
              <p:cNvPr id="25" name="object 8"/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0115517" y="5551042"/>
                <a:ext cx="1265954" cy="601218"/>
              </a:xfrm>
              <a:prstGeom prst="rect">
                <a:avLst/>
              </a:prstGeom>
            </p:spPr>
          </p:pic>
        </p:grpSp>
        <p:pic>
          <p:nvPicPr>
            <p:cNvPr id="22" name="Imagen 21">
              <a:extLst>
                <a:ext uri="{FF2B5EF4-FFF2-40B4-BE49-F238E27FC236}">
                  <a16:creationId xmlns:a16="http://schemas.microsoft.com/office/drawing/2014/main" id="{ABA99000-5461-47AC-9D29-5F183604911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0700" y="5565145"/>
              <a:ext cx="1797965" cy="776252"/>
            </a:xfrm>
            <a:prstGeom prst="rect">
              <a:avLst/>
            </a:prstGeom>
          </p:spPr>
        </p:pic>
      </p:grpSp>
      <p:grpSp>
        <p:nvGrpSpPr>
          <p:cNvPr id="26" name="Grupo 25">
            <a:extLst>
              <a:ext uri="{FF2B5EF4-FFF2-40B4-BE49-F238E27FC236}">
                <a16:creationId xmlns:a16="http://schemas.microsoft.com/office/drawing/2014/main" id="{3E068DA1-3283-4421-904A-AFBA00E2A304}"/>
              </a:ext>
            </a:extLst>
          </p:cNvPr>
          <p:cNvGrpSpPr/>
          <p:nvPr/>
        </p:nvGrpSpPr>
        <p:grpSpPr>
          <a:xfrm>
            <a:off x="8839200" y="5674152"/>
            <a:ext cx="2583806" cy="569387"/>
            <a:chOff x="83194" y="6235133"/>
            <a:chExt cx="2583806" cy="569387"/>
          </a:xfrm>
        </p:grpSpPr>
        <p:sp>
          <p:nvSpPr>
            <p:cNvPr id="27" name="Rectángulo 26">
              <a:extLst>
                <a:ext uri="{FF2B5EF4-FFF2-40B4-BE49-F238E27FC236}">
                  <a16:creationId xmlns:a16="http://schemas.microsoft.com/office/drawing/2014/main" id="{21F53E20-051E-4E4B-BF66-4CAE4B58FA78}"/>
                </a:ext>
              </a:extLst>
            </p:cNvPr>
            <p:cNvSpPr/>
            <p:nvPr/>
          </p:nvSpPr>
          <p:spPr>
            <a:xfrm>
              <a:off x="113693" y="6743243"/>
              <a:ext cx="2553307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>
                <a:solidFill>
                  <a:schemeClr val="bg1"/>
                </a:solidFill>
              </a:endParaRPr>
            </a:p>
          </p:txBody>
        </p:sp>
        <p:sp>
          <p:nvSpPr>
            <p:cNvPr id="28" name="CuadroTexto 27">
              <a:extLst>
                <a:ext uri="{FF2B5EF4-FFF2-40B4-BE49-F238E27FC236}">
                  <a16:creationId xmlns:a16="http://schemas.microsoft.com/office/drawing/2014/main" id="{E96F68EE-3286-4A97-A190-6ADCE0AF73F6}"/>
                </a:ext>
              </a:extLst>
            </p:cNvPr>
            <p:cNvSpPr txBox="1"/>
            <p:nvPr/>
          </p:nvSpPr>
          <p:spPr>
            <a:xfrm>
              <a:off x="83194" y="6235133"/>
              <a:ext cx="2553307" cy="569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b="1" dirty="0">
                  <a:ln w="76200">
                    <a:noFill/>
                  </a:ln>
                  <a:solidFill>
                    <a:schemeClr val="bg1"/>
                  </a:solidFill>
                  <a:latin typeface="Bree EB" panose="02000506000000020004" pitchFamily="50" charset="0"/>
                </a:rPr>
                <a:t>Koki Noriega Brito</a:t>
              </a:r>
            </a:p>
            <a:p>
              <a:pPr algn="ctr"/>
              <a:r>
                <a:rPr lang="es-ES" sz="1100" b="1" dirty="0">
                  <a:ln w="76200">
                    <a:noFill/>
                  </a:ln>
                  <a:solidFill>
                    <a:schemeClr val="bg1"/>
                  </a:solidFill>
                  <a:latin typeface="Bree EB" panose="02000506000000020004" pitchFamily="50" charset="0"/>
                </a:rPr>
                <a:t>GOBERNADOR REGIONAL DE ÁNCASH</a:t>
              </a:r>
              <a:endParaRPr lang="en-US" sz="1100" b="1" dirty="0">
                <a:ln w="76200">
                  <a:noFill/>
                </a:ln>
                <a:solidFill>
                  <a:schemeClr val="bg1"/>
                </a:solidFill>
                <a:latin typeface="Bree EB" panose="02000506000000020004" pitchFamily="50" charset="0"/>
              </a:endParaRPr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2A5703AF-2FC3-1304-6880-24397F21FAD3}"/>
              </a:ext>
            </a:extLst>
          </p:cNvPr>
          <p:cNvSpPr txBox="1">
            <a:spLocks/>
          </p:cNvSpPr>
          <p:nvPr/>
        </p:nvSpPr>
        <p:spPr>
          <a:xfrm>
            <a:off x="294258" y="728744"/>
            <a:ext cx="6668824" cy="7053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b="1" dirty="0">
                <a:solidFill>
                  <a:schemeClr val="bg1"/>
                </a:solidFill>
                <a:latin typeface="+mn-lt"/>
              </a:rPr>
              <a:t>GORE ANCASH – SUBREGION PACIFICO</a:t>
            </a:r>
            <a:endParaRPr lang="es-PE" sz="2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C19CAE5-FCC7-3CBA-C0A8-8A4DDCE0588E}"/>
              </a:ext>
            </a:extLst>
          </p:cNvPr>
          <p:cNvSpPr txBox="1"/>
          <p:nvPr/>
        </p:nvSpPr>
        <p:spPr>
          <a:xfrm>
            <a:off x="313455" y="0"/>
            <a:ext cx="60998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Avances de Gestión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C9F42E-9BB9-C1FD-E498-427DEED79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7541" y="304769"/>
            <a:ext cx="9076816" cy="369332"/>
          </a:xfrm>
        </p:spPr>
        <p:txBody>
          <a:bodyPr/>
          <a:lstStyle/>
          <a:p>
            <a:r>
              <a:rPr lang="es-E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ACTIVIDADES Y/O LOGROS:</a:t>
            </a:r>
            <a:endParaRPr lang="es-PE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63785A6-C743-839E-D081-287844927E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6217" y="1203007"/>
            <a:ext cx="5867401" cy="2739211"/>
          </a:xfrm>
        </p:spPr>
        <p:txBody>
          <a:bodyPr/>
          <a:lstStyle/>
          <a:p>
            <a:r>
              <a:rPr lang="es-MX" sz="2800" b="1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SECTOR ELECTRIFICACIÓN:</a:t>
            </a:r>
          </a:p>
          <a:p>
            <a:endParaRPr lang="es-MX" sz="1000" b="1" dirty="0"/>
          </a:p>
          <a:p>
            <a:pPr algn="just"/>
            <a:r>
              <a:rPr lang="es-MX" sz="1600" dirty="0"/>
              <a:t>Los anexos de Cascajal se beneficiarán con energía eléctrica; estas son Lacramarca Baja, Carrizales, Túpac Amaru, La Mora y Las Lomas, quienes </a:t>
            </a:r>
            <a:r>
              <a:rPr lang="es-MX" b="1" dirty="0"/>
              <a:t>no cuentan con ese servicio básico y llevaban postergados por las autoridades durante </a:t>
            </a:r>
            <a:r>
              <a:rPr lang="es-MX" b="1" dirty="0">
                <a:solidFill>
                  <a:srgbClr val="FF0000"/>
                </a:solidFill>
              </a:rPr>
              <a:t>20 años.</a:t>
            </a:r>
          </a:p>
          <a:p>
            <a:pPr algn="just"/>
            <a:r>
              <a:rPr lang="es-MX" sz="1600" dirty="0"/>
              <a:t> </a:t>
            </a:r>
          </a:p>
          <a:p>
            <a:pPr algn="just"/>
            <a:r>
              <a:rPr lang="es-MX" sz="2400" b="1" dirty="0">
                <a:solidFill>
                  <a:srgbClr val="FF0000"/>
                </a:solidFill>
              </a:rPr>
              <a:t>Beneficiará a más de 1000 familias </a:t>
            </a:r>
            <a:r>
              <a:rPr lang="es-MX" sz="1600" dirty="0"/>
              <a:t>de la zona rural del distrito de Chimbote</a:t>
            </a:r>
          </a:p>
          <a:p>
            <a:pPr algn="just"/>
            <a:endParaRPr lang="es-MX" sz="1600" b="1" dirty="0"/>
          </a:p>
        </p:txBody>
      </p:sp>
      <p:sp>
        <p:nvSpPr>
          <p:cNvPr id="7" name="Explosión: 14 puntos 6">
            <a:extLst>
              <a:ext uri="{FF2B5EF4-FFF2-40B4-BE49-F238E27FC236}">
                <a16:creationId xmlns:a16="http://schemas.microsoft.com/office/drawing/2014/main" id="{FD77A5CE-FE03-48C2-987C-BDD0517481AF}"/>
              </a:ext>
            </a:extLst>
          </p:cNvPr>
          <p:cNvSpPr/>
          <p:nvPr/>
        </p:nvSpPr>
        <p:spPr>
          <a:xfrm rot="21409206">
            <a:off x="35666" y="4706933"/>
            <a:ext cx="5833182" cy="1447800"/>
          </a:xfrm>
          <a:prstGeom prst="irregularSeal2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1" dirty="0">
                <a:solidFill>
                  <a:srgbClr val="FF0000"/>
                </a:solidFill>
              </a:rPr>
              <a:t>9,946,184.40</a:t>
            </a:r>
            <a:endParaRPr lang="es-PE" sz="3200" b="1" dirty="0">
              <a:solidFill>
                <a:srgbClr val="FF0000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D4899D7-2503-49E9-BFD5-6B30B2DB6760}"/>
              </a:ext>
            </a:extLst>
          </p:cNvPr>
          <p:cNvSpPr txBox="1"/>
          <p:nvPr/>
        </p:nvSpPr>
        <p:spPr>
          <a:xfrm rot="20128170">
            <a:off x="346867" y="4819795"/>
            <a:ext cx="1578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rgbClr val="FF0000"/>
                </a:solidFill>
                <a:highlight>
                  <a:srgbClr val="FFFF00"/>
                </a:highlight>
              </a:rPr>
              <a:t>INVERSIÓN</a:t>
            </a:r>
            <a:endParaRPr lang="es-PE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D3A615B-AB7A-4D54-81FE-6995615C5F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2575" y="1495540"/>
            <a:ext cx="5613208" cy="421946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B75BB1C9-DAAE-74DC-127D-43A2F3507184}"/>
              </a:ext>
            </a:extLst>
          </p:cNvPr>
          <p:cNvSpPr/>
          <p:nvPr/>
        </p:nvSpPr>
        <p:spPr>
          <a:xfrm>
            <a:off x="6983410" y="143303"/>
            <a:ext cx="3889089" cy="515365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dirty="0">
                <a:solidFill>
                  <a:schemeClr val="bg1"/>
                </a:solidFill>
                <a:latin typeface="Arial Black" panose="020B0A04020102020204" pitchFamily="34" charset="0"/>
              </a:rPr>
              <a:t>UNIDAD FUNCIONAL DE SUPERVISIÓN Y LIQUIDACIONES</a:t>
            </a:r>
            <a:endParaRPr lang="es-PE" sz="1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08375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C9F42E-9BB9-C1FD-E498-427DEED79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ACTIVIDADES Y/O LOGROS:</a:t>
            </a:r>
            <a:endParaRPr lang="es-PE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63785A6-C743-839E-D081-287844927E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2899" y="982774"/>
            <a:ext cx="11506201" cy="2985433"/>
          </a:xfrm>
        </p:spPr>
        <p:txBody>
          <a:bodyPr/>
          <a:lstStyle/>
          <a:p>
            <a:r>
              <a:rPr lang="es-MX" sz="2400" b="1" dirty="0"/>
              <a:t>TRANSFERENCIA DE OBRAS:</a:t>
            </a:r>
          </a:p>
          <a:p>
            <a:pPr algn="just"/>
            <a:r>
              <a:rPr lang="es-MX" sz="2000" dirty="0"/>
              <a:t>Más de 14 años sin transferir obras ejecutadas por un monto de 1,182 MILLONES en activos contables </a:t>
            </a:r>
          </a:p>
          <a:p>
            <a:pPr algn="just"/>
            <a:r>
              <a:rPr lang="es-MX" sz="2000" dirty="0"/>
              <a:t>A LA FECHA SE TRANSFIRIERON 38 OBRAS POR UN IMPORTE DE 184,552.101.35 mil.</a:t>
            </a:r>
          </a:p>
          <a:p>
            <a:pPr algn="just"/>
            <a:endParaRPr lang="es-MX" sz="2000" dirty="0"/>
          </a:p>
          <a:p>
            <a:pPr algn="just"/>
            <a:r>
              <a:rPr lang="es-MX" sz="2000" dirty="0"/>
              <a:t>A LAS ENTIDADES RECEPTORA COMO SON : UGEL SANTA, UGEL PALLASCA, MUNICIPALIDAD PROVINCIAL DEL SANTA.</a:t>
            </a:r>
          </a:p>
          <a:p>
            <a:pPr algn="just"/>
            <a:endParaRPr lang="es-MX" sz="2000" dirty="0"/>
          </a:p>
          <a:p>
            <a:pPr algn="just"/>
            <a:r>
              <a:rPr lang="es-MX" sz="2000" dirty="0"/>
              <a:t>Se tiene en tramite de transferencia 7 obras con SEDACHIMBOTE por un importe de 84,378,146.67 millones</a:t>
            </a:r>
          </a:p>
          <a:p>
            <a:endParaRPr lang="es-MX" sz="1000" b="1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800E3C8-3EB5-45E7-93A5-327EDBB90C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640" y="4098070"/>
            <a:ext cx="6491760" cy="1921730"/>
          </a:xfrm>
          <a:prstGeom prst="rect">
            <a:avLst/>
          </a:prstGeom>
        </p:spPr>
      </p:pic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33ABE493-785F-4E8C-A64D-3DC1C1FD361C}"/>
              </a:ext>
            </a:extLst>
          </p:cNvPr>
          <p:cNvSpPr/>
          <p:nvPr/>
        </p:nvSpPr>
        <p:spPr>
          <a:xfrm>
            <a:off x="7090348" y="4682651"/>
            <a:ext cx="4844035" cy="7620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b="1" dirty="0">
                <a:solidFill>
                  <a:srgbClr val="FF0000"/>
                </a:solidFill>
              </a:rPr>
              <a:t>S/. 268,930,248.02 = 22.74%</a:t>
            </a:r>
            <a:endParaRPr lang="es-PE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C74647B3-4D6C-1142-58B1-74D38A20F948}"/>
              </a:ext>
            </a:extLst>
          </p:cNvPr>
          <p:cNvSpPr/>
          <p:nvPr/>
        </p:nvSpPr>
        <p:spPr>
          <a:xfrm>
            <a:off x="6983410" y="143303"/>
            <a:ext cx="3889089" cy="515365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dirty="0">
                <a:solidFill>
                  <a:schemeClr val="bg1"/>
                </a:solidFill>
                <a:latin typeface="Arial Black" panose="020B0A04020102020204" pitchFamily="34" charset="0"/>
              </a:rPr>
              <a:t>UNIDAD FUNCIONAL DE SUPERVISIÓN Y LIQUIDACIONES</a:t>
            </a:r>
            <a:endParaRPr lang="es-PE" sz="1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D4899D7-2503-49E9-BFD5-6B30B2DB6760}"/>
              </a:ext>
            </a:extLst>
          </p:cNvPr>
          <p:cNvSpPr txBox="1"/>
          <p:nvPr/>
        </p:nvSpPr>
        <p:spPr>
          <a:xfrm rot="20128170">
            <a:off x="7582134" y="4436542"/>
            <a:ext cx="849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rgbClr val="FF0000"/>
                </a:solidFill>
                <a:highlight>
                  <a:srgbClr val="FFFF00"/>
                </a:highlight>
              </a:rPr>
              <a:t>TOTAL</a:t>
            </a:r>
            <a:endParaRPr lang="es-PE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1664209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C9F42E-9BB9-C1FD-E498-427DEED79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RETOS Y DESAFIOS A DICIEMBRE</a:t>
            </a:r>
            <a:endParaRPr lang="es-PE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63785A6-C743-839E-D081-287844927E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2467" y="1034027"/>
            <a:ext cx="11551976" cy="3710626"/>
          </a:xfrm>
        </p:spPr>
        <p:txBody>
          <a:bodyPr/>
          <a:lstStyle/>
          <a:p>
            <a:r>
              <a:rPr lang="es-MX" sz="2400" b="1" dirty="0"/>
              <a:t>PROYECTOS DE ENVERGADURA A NIVEL REGIONAL:</a:t>
            </a:r>
          </a:p>
          <a:p>
            <a:endParaRPr lang="es-MX" sz="1000" b="1" dirty="0"/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33ABE493-785F-4E8C-A64D-3DC1C1FD361C}"/>
              </a:ext>
            </a:extLst>
          </p:cNvPr>
          <p:cNvSpPr/>
          <p:nvPr/>
        </p:nvSpPr>
        <p:spPr>
          <a:xfrm>
            <a:off x="3397438" y="5036625"/>
            <a:ext cx="5397123" cy="115174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1" dirty="0">
                <a:solidFill>
                  <a:srgbClr val="FF0000"/>
                </a:solidFill>
              </a:rPr>
              <a:t>S/34,546,138.06</a:t>
            </a:r>
            <a:endParaRPr lang="es-PE" dirty="0"/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923968EF-6F12-4008-ABAA-C7A2ACC599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126424"/>
              </p:ext>
            </p:extLst>
          </p:nvPr>
        </p:nvGraphicFramePr>
        <p:xfrm>
          <a:off x="377557" y="1635817"/>
          <a:ext cx="10976242" cy="318606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44684">
                  <a:extLst>
                    <a:ext uri="{9D8B030D-6E8A-4147-A177-3AD203B41FA5}">
                      <a16:colId xmlns:a16="http://schemas.microsoft.com/office/drawing/2014/main" val="1411603379"/>
                    </a:ext>
                  </a:extLst>
                </a:gridCol>
                <a:gridCol w="7681380">
                  <a:extLst>
                    <a:ext uri="{9D8B030D-6E8A-4147-A177-3AD203B41FA5}">
                      <a16:colId xmlns:a16="http://schemas.microsoft.com/office/drawing/2014/main" val="3118018756"/>
                    </a:ext>
                  </a:extLst>
                </a:gridCol>
                <a:gridCol w="1950178">
                  <a:extLst>
                    <a:ext uri="{9D8B030D-6E8A-4147-A177-3AD203B41FA5}">
                      <a16:colId xmlns:a16="http://schemas.microsoft.com/office/drawing/2014/main" val="2291536902"/>
                    </a:ext>
                  </a:extLst>
                </a:gridCol>
              </a:tblGrid>
              <a:tr h="318607">
                <a:tc>
                  <a:txBody>
                    <a:bodyPr/>
                    <a:lstStyle/>
                    <a:p>
                      <a:pPr algn="ctr"/>
                      <a:r>
                        <a:rPr lang="es-PE" sz="1400" dirty="0" err="1">
                          <a:effectLst/>
                        </a:rPr>
                        <a:t>N°</a:t>
                      </a:r>
                      <a:r>
                        <a:rPr lang="es-PE" sz="1400" dirty="0">
                          <a:effectLst/>
                        </a:rPr>
                        <a:t> CUI</a:t>
                      </a:r>
                      <a:endParaRPr lang="es-PE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400" dirty="0">
                          <a:effectLst/>
                        </a:rPr>
                        <a:t>PROYECTO</a:t>
                      </a:r>
                      <a:endParaRPr lang="es-PE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400" dirty="0">
                          <a:effectLst/>
                        </a:rPr>
                        <a:t>MONTO</a:t>
                      </a:r>
                      <a:endParaRPr lang="es-PE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4636208"/>
                  </a:ext>
                </a:extLst>
              </a:tr>
              <a:tr h="955820">
                <a:tc>
                  <a:txBody>
                    <a:bodyPr/>
                    <a:lstStyle/>
                    <a:p>
                      <a:pPr algn="ctr"/>
                      <a:r>
                        <a:rPr lang="es-PE" sz="1400" dirty="0">
                          <a:effectLst/>
                        </a:rPr>
                        <a:t>2458840</a:t>
                      </a:r>
                      <a:endParaRPr lang="es-PE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PE" sz="1400" dirty="0">
                          <a:effectLst/>
                        </a:rPr>
                        <a:t>MEJORAMIENTO DEL SERVICIO DE EDUCACIÓN INICIAL, PRIMARIA Y SECUNDARIA EN LA IE N°88027 EN EL A. H. R. LACRAMARCA BAJA DEL DISTRITO DE CHIMBOTE - PROVINCIA DE SANTA - DEPARTAMENTO DE ANCASH</a:t>
                      </a:r>
                      <a:endParaRPr lang="es-PE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400" dirty="0">
                          <a:effectLst/>
                        </a:rPr>
                        <a:t>S/ 15,654,043.71</a:t>
                      </a:r>
                      <a:endParaRPr lang="es-PE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274817699"/>
                  </a:ext>
                </a:extLst>
              </a:tr>
              <a:tr h="637213">
                <a:tc>
                  <a:txBody>
                    <a:bodyPr/>
                    <a:lstStyle/>
                    <a:p>
                      <a:pPr algn="ctr"/>
                      <a:r>
                        <a:rPr lang="es-PE" sz="1400" dirty="0">
                          <a:effectLst/>
                        </a:rPr>
                        <a:t>2507893</a:t>
                      </a:r>
                      <a:endParaRPr lang="es-PE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PE" sz="1400" dirty="0">
                          <a:effectLst/>
                        </a:rPr>
                        <a:t>MEJORAMIENTO DEL SERVICIO DE PROVISION DE AGUA PARA RIEGO DEL CANAL SANTA ROSA DEL DISTRITO DE CACERES DEL PERU - PROVINCIA DE SANTA - DEPARTAMENTO DE ANCASH</a:t>
                      </a:r>
                      <a:endParaRPr lang="es-PE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400">
                          <a:effectLst/>
                        </a:rPr>
                        <a:t>S/ 5,830,885.23</a:t>
                      </a:r>
                      <a:endParaRPr lang="es-PE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637865831"/>
                  </a:ext>
                </a:extLst>
              </a:tr>
              <a:tr h="637213">
                <a:tc>
                  <a:txBody>
                    <a:bodyPr/>
                    <a:lstStyle/>
                    <a:p>
                      <a:pPr algn="ctr"/>
                      <a:r>
                        <a:rPr lang="es-PE" sz="1400" dirty="0">
                          <a:effectLst/>
                        </a:rPr>
                        <a:t>2507888</a:t>
                      </a:r>
                      <a:endParaRPr lang="es-PE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PE" sz="1400" dirty="0">
                          <a:effectLst/>
                        </a:rPr>
                        <a:t>MEJORAMIENTO DEL SERVICIO DE PROVISION DE AGUA PARA RIEGO DEL CANAL BARRANCO ALTO DEL DISTRITO DE CACERES DEL PERU - PROVINCIA DE SANTA - DEPARTAMENTO DE ANCASH</a:t>
                      </a:r>
                      <a:endParaRPr lang="es-PE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400" dirty="0">
                          <a:effectLst/>
                        </a:rPr>
                        <a:t>S/ 4,526,824.86</a:t>
                      </a:r>
                      <a:endParaRPr lang="es-PE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729142228"/>
                  </a:ext>
                </a:extLst>
              </a:tr>
              <a:tr h="637213">
                <a:tc>
                  <a:txBody>
                    <a:bodyPr/>
                    <a:lstStyle/>
                    <a:p>
                      <a:pPr algn="ctr"/>
                      <a:r>
                        <a:rPr lang="es-PE" sz="1400" dirty="0">
                          <a:effectLst/>
                        </a:rPr>
                        <a:t>2468320</a:t>
                      </a:r>
                      <a:endParaRPr lang="es-PE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PE" sz="1400" dirty="0">
                          <a:effectLst/>
                        </a:rPr>
                        <a:t>MEJORAMIENTO DEL SERVICIO DE EDUCACIÓN INICIAL, PRIMARIA Y SECUNDARIA EN LA IE </a:t>
                      </a:r>
                      <a:r>
                        <a:rPr lang="es-PE" sz="1400" dirty="0" err="1">
                          <a:effectLst/>
                        </a:rPr>
                        <a:t>N°</a:t>
                      </a:r>
                      <a:r>
                        <a:rPr lang="es-PE" sz="1400" dirty="0">
                          <a:effectLst/>
                        </a:rPr>
                        <a:t> 88071 EN SANTA CLEMENCIA DEL DISTRITO DE CHIMBOTE - PROVINCIA DE SANTA - DEPARTAMENTO DE ANCASH</a:t>
                      </a:r>
                      <a:endParaRPr lang="es-PE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400" dirty="0">
                          <a:effectLst/>
                        </a:rPr>
                        <a:t>S/ 8,534,384.26</a:t>
                      </a:r>
                      <a:endParaRPr lang="es-PE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436507145"/>
                  </a:ext>
                </a:extLst>
              </a:tr>
            </a:tbl>
          </a:graphicData>
        </a:graphic>
      </p:graphicFrame>
      <p:sp>
        <p:nvSpPr>
          <p:cNvPr id="10" name="CuadroTexto 9">
            <a:extLst>
              <a:ext uri="{FF2B5EF4-FFF2-40B4-BE49-F238E27FC236}">
                <a16:creationId xmlns:a16="http://schemas.microsoft.com/office/drawing/2014/main" id="{5D4899D7-2503-49E9-BFD5-6B30B2DB6760}"/>
              </a:ext>
            </a:extLst>
          </p:cNvPr>
          <p:cNvSpPr txBox="1"/>
          <p:nvPr/>
        </p:nvSpPr>
        <p:spPr>
          <a:xfrm rot="20128170">
            <a:off x="3535376" y="5196289"/>
            <a:ext cx="849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rgbClr val="FF0000"/>
                </a:solidFill>
                <a:highlight>
                  <a:srgbClr val="FFFF00"/>
                </a:highlight>
              </a:rPr>
              <a:t>TOTAL</a:t>
            </a:r>
            <a:endParaRPr lang="es-PE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2578FCBE-67CC-2ED0-5F9E-24D569FF0D2D}"/>
              </a:ext>
            </a:extLst>
          </p:cNvPr>
          <p:cNvSpPr/>
          <p:nvPr/>
        </p:nvSpPr>
        <p:spPr>
          <a:xfrm>
            <a:off x="6983410" y="143303"/>
            <a:ext cx="3889089" cy="515365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dirty="0">
                <a:solidFill>
                  <a:schemeClr val="bg1"/>
                </a:solidFill>
                <a:latin typeface="Arial Black" panose="020B0A04020102020204" pitchFamily="34" charset="0"/>
              </a:rPr>
              <a:t>UNIDAD FUNCIONAL DE SUPERVISIÓN Y LIQUIDACIONES</a:t>
            </a:r>
            <a:endParaRPr lang="es-PE" sz="1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26158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5818AE-7E2A-2BB8-E857-1E7CA94E4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905000"/>
            <a:ext cx="9601200" cy="2492990"/>
          </a:xfrm>
        </p:spPr>
        <p:txBody>
          <a:bodyPr/>
          <a:lstStyle/>
          <a:p>
            <a:pPr algn="ctr"/>
            <a:r>
              <a:rPr lang="es-ES" sz="5400" dirty="0"/>
              <a:t>SUBGERENCIA DE PLANEAMIENTO, PRESUPUESTO Y MODERNIZACIÓN</a:t>
            </a:r>
            <a:endParaRPr lang="es-PE" sz="5400" dirty="0"/>
          </a:p>
        </p:txBody>
      </p:sp>
    </p:spTree>
    <p:extLst>
      <p:ext uri="{BB962C8B-B14F-4D97-AF65-F5344CB8AC3E}">
        <p14:creationId xmlns:p14="http://schemas.microsoft.com/office/powerpoint/2010/main" val="4313887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8D25C319-4B13-34FF-08D2-63E7187DD97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66805766"/>
              </p:ext>
            </p:extLst>
          </p:nvPr>
        </p:nvGraphicFramePr>
        <p:xfrm>
          <a:off x="571500" y="1219200"/>
          <a:ext cx="11087100" cy="53340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ítulo 1">
            <a:extLst>
              <a:ext uri="{FF2B5EF4-FFF2-40B4-BE49-F238E27FC236}">
                <a16:creationId xmlns:a16="http://schemas.microsoft.com/office/drawing/2014/main" id="{4932B849-63DD-D59C-9C0B-515A5EE162C0}"/>
              </a:ext>
            </a:extLst>
          </p:cNvPr>
          <p:cNvSpPr txBox="1">
            <a:spLocks/>
          </p:cNvSpPr>
          <p:nvPr/>
        </p:nvSpPr>
        <p:spPr>
          <a:xfrm>
            <a:off x="1752600" y="304769"/>
            <a:ext cx="45720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2C6CB3"/>
                </a:solidFill>
                <a:latin typeface="Abadi" panose="020B0604020104020204" pitchFamily="34" charset="0"/>
                <a:ea typeface="+mj-ea"/>
                <a:cs typeface="Abadi" panose="020B0604020104020204" pitchFamily="34" charset="0"/>
              </a:defRPr>
            </a:lvl1pPr>
          </a:lstStyle>
          <a:p>
            <a:r>
              <a:rPr lang="es-ES" i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ACTIVIDADES Y/O LOGROS:</a:t>
            </a:r>
            <a:endParaRPr lang="es-PE" i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23EDF17E-DC9E-BF3A-000E-BE97DCBCFC9A}"/>
              </a:ext>
            </a:extLst>
          </p:cNvPr>
          <p:cNvSpPr/>
          <p:nvPr/>
        </p:nvSpPr>
        <p:spPr>
          <a:xfrm>
            <a:off x="6983410" y="143303"/>
            <a:ext cx="3889089" cy="515365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dirty="0">
                <a:solidFill>
                  <a:schemeClr val="bg1"/>
                </a:solidFill>
                <a:latin typeface="Arial Black" panose="020B0A04020102020204" pitchFamily="34" charset="0"/>
              </a:rPr>
              <a:t>SUBGERENCIA DE PLANIFICACION, PRESUPUESTO Y MODERNIZACIÓN</a:t>
            </a:r>
            <a:endParaRPr lang="es-PE" sz="1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Marcador de texto 4">
            <a:extLst>
              <a:ext uri="{FF2B5EF4-FFF2-40B4-BE49-F238E27FC236}">
                <a16:creationId xmlns:a16="http://schemas.microsoft.com/office/drawing/2014/main" id="{862D8788-1011-C109-3561-D9C6C23F7F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792718"/>
            <a:ext cx="11506201" cy="276999"/>
          </a:xfrm>
        </p:spPr>
        <p:txBody>
          <a:bodyPr/>
          <a:lstStyle/>
          <a:p>
            <a:r>
              <a:rPr lang="es-MX" b="1" dirty="0"/>
              <a:t>Ejecución de Proyectos de Inversión (fuente de financiamiento: Recursos Determinados)</a:t>
            </a:r>
          </a:p>
        </p:txBody>
      </p:sp>
    </p:spTree>
    <p:extLst>
      <p:ext uri="{BB962C8B-B14F-4D97-AF65-F5344CB8AC3E}">
        <p14:creationId xmlns:p14="http://schemas.microsoft.com/office/powerpoint/2010/main" val="37148389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02B88DE5-77E0-D426-41EC-783A8B20731A}"/>
              </a:ext>
            </a:extLst>
          </p:cNvPr>
          <p:cNvSpPr/>
          <p:nvPr/>
        </p:nvSpPr>
        <p:spPr>
          <a:xfrm>
            <a:off x="6983410" y="143303"/>
            <a:ext cx="3889089" cy="515365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dirty="0">
                <a:solidFill>
                  <a:schemeClr val="bg1"/>
                </a:solidFill>
                <a:latin typeface="Arial Black" panose="020B0A04020102020204" pitchFamily="34" charset="0"/>
              </a:rPr>
              <a:t>SUBGERENCIA DE PLANIFICACION, PRESUPUESTO Y MODERNIZACIÓN</a:t>
            </a:r>
            <a:endParaRPr lang="es-PE" sz="1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E2FE44A7-253E-3963-4E5C-F8E16266042A}"/>
              </a:ext>
            </a:extLst>
          </p:cNvPr>
          <p:cNvSpPr txBox="1">
            <a:spLocks/>
          </p:cNvSpPr>
          <p:nvPr/>
        </p:nvSpPr>
        <p:spPr>
          <a:xfrm>
            <a:off x="1752600" y="304769"/>
            <a:ext cx="45720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2C6CB3"/>
                </a:solidFill>
                <a:latin typeface="Abadi" panose="020B0604020104020204" pitchFamily="34" charset="0"/>
                <a:ea typeface="+mj-ea"/>
                <a:cs typeface="Abadi" panose="020B0604020104020204" pitchFamily="34" charset="0"/>
              </a:defRPr>
            </a:lvl1pPr>
          </a:lstStyle>
          <a:p>
            <a:r>
              <a:rPr lang="es-ES" i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ACTIVIDADES Y/O LOGROS:</a:t>
            </a:r>
            <a:endParaRPr lang="es-PE" i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AE5FFDAF-8B5F-AE16-A3E9-D191EA27F8C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91055501"/>
              </p:ext>
            </p:extLst>
          </p:nvPr>
        </p:nvGraphicFramePr>
        <p:xfrm>
          <a:off x="76200" y="1676400"/>
          <a:ext cx="4114800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Gráfico 10">
            <a:extLst>
              <a:ext uri="{FF2B5EF4-FFF2-40B4-BE49-F238E27FC236}">
                <a16:creationId xmlns:a16="http://schemas.microsoft.com/office/drawing/2014/main" id="{61E863F2-B152-A715-216B-9DA4EA67BC1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41840900"/>
              </p:ext>
            </p:extLst>
          </p:nvPr>
        </p:nvGraphicFramePr>
        <p:xfrm>
          <a:off x="4267200" y="1676400"/>
          <a:ext cx="3889089" cy="50382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Gráfico 11">
            <a:extLst>
              <a:ext uri="{FF2B5EF4-FFF2-40B4-BE49-F238E27FC236}">
                <a16:creationId xmlns:a16="http://schemas.microsoft.com/office/drawing/2014/main" id="{E6F3645F-D55E-01CF-1F8B-CA1FB481F55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79084278"/>
              </p:ext>
            </p:extLst>
          </p:nvPr>
        </p:nvGraphicFramePr>
        <p:xfrm>
          <a:off x="8232489" y="1676400"/>
          <a:ext cx="3883311" cy="5038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7" name="Marcador de texto 4">
            <a:extLst>
              <a:ext uri="{FF2B5EF4-FFF2-40B4-BE49-F238E27FC236}">
                <a16:creationId xmlns:a16="http://schemas.microsoft.com/office/drawing/2014/main" id="{7BD4324F-C1B5-AF87-26C5-69D45F6D94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" y="1143000"/>
            <a:ext cx="11506201" cy="276999"/>
          </a:xfrm>
        </p:spPr>
        <p:txBody>
          <a:bodyPr/>
          <a:lstStyle/>
          <a:p>
            <a:r>
              <a:rPr lang="es-MX" b="1" dirty="0"/>
              <a:t>Detalle de la Ejecución de Proyectos de Inversión (fuente de financiamiento: Recursos Determinados)</a:t>
            </a:r>
          </a:p>
        </p:txBody>
      </p:sp>
    </p:spTree>
    <p:extLst>
      <p:ext uri="{BB962C8B-B14F-4D97-AF65-F5344CB8AC3E}">
        <p14:creationId xmlns:p14="http://schemas.microsoft.com/office/powerpoint/2010/main" val="356828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8BE1C49F-29B0-40F8-A025-5D9BE00B1CC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79027373"/>
              </p:ext>
            </p:extLst>
          </p:nvPr>
        </p:nvGraphicFramePr>
        <p:xfrm>
          <a:off x="740004" y="1246809"/>
          <a:ext cx="10385196" cy="5324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ítulo 1">
            <a:extLst>
              <a:ext uri="{FF2B5EF4-FFF2-40B4-BE49-F238E27FC236}">
                <a16:creationId xmlns:a16="http://schemas.microsoft.com/office/drawing/2014/main" id="{15D45DC2-D532-CE29-2757-D53AEF309B6F}"/>
              </a:ext>
            </a:extLst>
          </p:cNvPr>
          <p:cNvSpPr txBox="1">
            <a:spLocks/>
          </p:cNvSpPr>
          <p:nvPr/>
        </p:nvSpPr>
        <p:spPr>
          <a:xfrm>
            <a:off x="1752600" y="304769"/>
            <a:ext cx="45720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2C6CB3"/>
                </a:solidFill>
                <a:latin typeface="Abadi" panose="020B0604020104020204" pitchFamily="34" charset="0"/>
                <a:ea typeface="+mj-ea"/>
                <a:cs typeface="Abadi" panose="020B0604020104020204" pitchFamily="34" charset="0"/>
              </a:defRPr>
            </a:lvl1pPr>
          </a:lstStyle>
          <a:p>
            <a:r>
              <a:rPr lang="es-ES" i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ACTIVIDADES Y/O LOGROS:</a:t>
            </a:r>
            <a:endParaRPr lang="es-PE" i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63507CB4-4A5A-9267-526B-110391948EAA}"/>
              </a:ext>
            </a:extLst>
          </p:cNvPr>
          <p:cNvSpPr/>
          <p:nvPr/>
        </p:nvSpPr>
        <p:spPr>
          <a:xfrm>
            <a:off x="6983410" y="143303"/>
            <a:ext cx="3889089" cy="515365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dirty="0">
                <a:solidFill>
                  <a:schemeClr val="bg1"/>
                </a:solidFill>
                <a:latin typeface="Arial Black" panose="020B0A04020102020204" pitchFamily="34" charset="0"/>
              </a:rPr>
              <a:t>SUBGERENCIA DE PLANIFICACION, PRESUPUESTO Y MODERNIZACIÓN</a:t>
            </a:r>
            <a:endParaRPr lang="es-PE" sz="1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50049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5818AE-7E2A-2BB8-E857-1E7CA94E4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95400"/>
            <a:ext cx="9982200" cy="4001095"/>
          </a:xfrm>
        </p:spPr>
        <p:txBody>
          <a:bodyPr/>
          <a:lstStyle/>
          <a:p>
            <a:pPr algn="ctr"/>
            <a:r>
              <a:rPr lang="es-ES" sz="4400" dirty="0"/>
              <a:t>SUBREGERENCIA DE ADMINISTRACIÓN</a:t>
            </a:r>
            <a:br>
              <a:rPr lang="es-ES" sz="4800" dirty="0"/>
            </a:br>
            <a:r>
              <a:rPr lang="es-ES" sz="5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br>
              <a:rPr lang="es-ES" sz="5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ES" sz="5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UNIDAD FUNCIONAL ABASTECIMIENTO Y SERVICIOS GENERALES</a:t>
            </a:r>
            <a:endParaRPr lang="es-PE" sz="1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733321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xplosión: 14 puntos 3">
            <a:extLst>
              <a:ext uri="{FF2B5EF4-FFF2-40B4-BE49-F238E27FC236}">
                <a16:creationId xmlns:a16="http://schemas.microsoft.com/office/drawing/2014/main" id="{4F0FE78A-1061-0392-DD14-200B9E36F079}"/>
              </a:ext>
            </a:extLst>
          </p:cNvPr>
          <p:cNvSpPr/>
          <p:nvPr/>
        </p:nvSpPr>
        <p:spPr>
          <a:xfrm rot="21409206">
            <a:off x="1230934" y="5587541"/>
            <a:ext cx="6422968" cy="1044019"/>
          </a:xfrm>
          <a:prstGeom prst="irregularSeal2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b="1" dirty="0">
                <a:solidFill>
                  <a:srgbClr val="FF0000"/>
                </a:solidFill>
              </a:rPr>
              <a:t>Cantidad de Procesos en la Plataforma SEACE:    </a:t>
            </a:r>
            <a:r>
              <a:rPr lang="es-MX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36</a:t>
            </a:r>
            <a:endParaRPr lang="es-PE" sz="1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Marcador de texto 4">
            <a:extLst>
              <a:ext uri="{FF2B5EF4-FFF2-40B4-BE49-F238E27FC236}">
                <a16:creationId xmlns:a16="http://schemas.microsoft.com/office/drawing/2014/main" id="{A219EB50-4B55-32FC-3454-E68218FE9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0100" y="914870"/>
            <a:ext cx="11049000" cy="246221"/>
          </a:xfrm>
        </p:spPr>
        <p:txBody>
          <a:bodyPr/>
          <a:lstStyle/>
          <a:p>
            <a:pPr algn="just"/>
            <a:r>
              <a:rPr lang="es-MX" sz="1600" b="1" dirty="0">
                <a:solidFill>
                  <a:schemeClr val="tx1"/>
                </a:solidFill>
              </a:rPr>
              <a:t>Procesos llevado a cabo en la Unidad Funcional de Abastecimiento y Servicios Generales de la Subregión Pacifico:</a:t>
            </a:r>
          </a:p>
        </p:txBody>
      </p:sp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908EC110-7059-22C2-7DAD-2A6ACFE89D2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53048304"/>
              </p:ext>
            </p:extLst>
          </p:nvPr>
        </p:nvGraphicFramePr>
        <p:xfrm>
          <a:off x="354685" y="1295401"/>
          <a:ext cx="7774903" cy="41147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BE739AC3-53D1-A2A9-4FD5-FC1FB76A48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9794509"/>
              </p:ext>
            </p:extLst>
          </p:nvPr>
        </p:nvGraphicFramePr>
        <p:xfrm>
          <a:off x="8281315" y="2361221"/>
          <a:ext cx="3556000" cy="2567993"/>
        </p:xfrm>
        <a:graphic>
          <a:graphicData uri="http://schemas.openxmlformats.org/drawingml/2006/table">
            <a:tbl>
              <a:tblPr firstRow="1" firstCol="1" lastRow="1">
                <a:tableStyleId>{C4B1156A-380E-4F78-BDF5-A606A8083BF9}</a:tableStyleId>
              </a:tblPr>
              <a:tblGrid>
                <a:gridCol w="1574800">
                  <a:extLst>
                    <a:ext uri="{9D8B030D-6E8A-4147-A177-3AD203B41FA5}">
                      <a16:colId xmlns:a16="http://schemas.microsoft.com/office/drawing/2014/main" val="806548792"/>
                    </a:ext>
                  </a:extLst>
                </a:gridCol>
                <a:gridCol w="495300">
                  <a:extLst>
                    <a:ext uri="{9D8B030D-6E8A-4147-A177-3AD203B41FA5}">
                      <a16:colId xmlns:a16="http://schemas.microsoft.com/office/drawing/2014/main" val="1249663088"/>
                    </a:ext>
                  </a:extLst>
                </a:gridCol>
                <a:gridCol w="495300">
                  <a:extLst>
                    <a:ext uri="{9D8B030D-6E8A-4147-A177-3AD203B41FA5}">
                      <a16:colId xmlns:a16="http://schemas.microsoft.com/office/drawing/2014/main" val="2591268094"/>
                    </a:ext>
                  </a:extLst>
                </a:gridCol>
                <a:gridCol w="495300">
                  <a:extLst>
                    <a:ext uri="{9D8B030D-6E8A-4147-A177-3AD203B41FA5}">
                      <a16:colId xmlns:a16="http://schemas.microsoft.com/office/drawing/2014/main" val="2949401030"/>
                    </a:ext>
                  </a:extLst>
                </a:gridCol>
                <a:gridCol w="495300">
                  <a:extLst>
                    <a:ext uri="{9D8B030D-6E8A-4147-A177-3AD203B41FA5}">
                      <a16:colId xmlns:a16="http://schemas.microsoft.com/office/drawing/2014/main" val="250447152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2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TIPO DE PROCESO</a:t>
                      </a:r>
                      <a:endParaRPr lang="es-PE" sz="1200" b="1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AS</a:t>
                      </a:r>
                    </a:p>
                    <a:p>
                      <a:pPr algn="ctr" fontAlgn="b"/>
                      <a:endParaRPr lang="es-PE" sz="1200" b="1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CP</a:t>
                      </a:r>
                    </a:p>
                    <a:p>
                      <a:pPr algn="ctr" fontAlgn="b"/>
                      <a:endParaRPr lang="es-PE" sz="1200" b="1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LP</a:t>
                      </a:r>
                    </a:p>
                    <a:p>
                      <a:pPr algn="ctr" fontAlgn="b"/>
                      <a:endParaRPr lang="es-PE" sz="1200" b="1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2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TOTAL</a:t>
                      </a:r>
                    </a:p>
                    <a:p>
                      <a:pPr algn="ctr" fontAlgn="ctr"/>
                      <a:endParaRPr lang="es-PE" sz="1200" b="1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956067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CULMINADO</a:t>
                      </a:r>
                      <a:endParaRPr lang="es-PE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8</a:t>
                      </a:r>
                      <a:endParaRPr lang="es-PE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PE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PE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8</a:t>
                      </a:r>
                      <a:endParaRPr lang="es-PE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930375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ABSOLUCION DE CONSULTAS Y OBSERVACIONES</a:t>
                      </a:r>
                      <a:endParaRPr lang="es-E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PE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PE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endParaRPr lang="es-PE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endParaRPr lang="es-PE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256345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DESIERTO</a:t>
                      </a:r>
                      <a:endParaRPr lang="es-PE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PE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endParaRPr lang="es-PE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PE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endParaRPr lang="es-PE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916261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EN EJECUCION</a:t>
                      </a:r>
                      <a:endParaRPr lang="es-PE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22</a:t>
                      </a:r>
                      <a:endParaRPr lang="es-PE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PE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PE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22</a:t>
                      </a:r>
                      <a:endParaRPr lang="es-PE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3242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EVALUACION DE OFERTAS</a:t>
                      </a:r>
                      <a:endParaRPr lang="es-PE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es-PE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PE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endParaRPr lang="es-PE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lang="es-PE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3499689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2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SUSCRIPCION</a:t>
                      </a:r>
                      <a:r>
                        <a:rPr lang="es-PE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 DE CONTRATO</a:t>
                      </a:r>
                      <a:endParaRPr lang="es-PE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endParaRPr lang="es-PE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PE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PE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endParaRPr lang="es-PE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2215540"/>
                  </a:ext>
                </a:extLst>
              </a:tr>
              <a:tr h="281993">
                <a:tc>
                  <a:txBody>
                    <a:bodyPr/>
                    <a:lstStyle/>
                    <a:p>
                      <a:pPr marL="0" algn="ctr" fontAlgn="ctr"/>
                      <a:r>
                        <a:rPr lang="es-PE" sz="12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TOTAL</a:t>
                      </a:r>
                      <a:endParaRPr lang="es-PE" sz="1200" b="1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s-PE" sz="12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33</a:t>
                      </a:r>
                      <a:endParaRPr lang="es-PE" sz="1200" b="1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s-PE" sz="12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  <a:endParaRPr lang="es-PE" sz="1200" b="1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s-PE" sz="12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endParaRPr lang="es-PE" sz="1200" b="1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s-PE" sz="12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36</a:t>
                      </a:r>
                      <a:endParaRPr lang="es-PE" sz="1200" b="1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1762468"/>
                  </a:ext>
                </a:extLst>
              </a:tr>
            </a:tbl>
          </a:graphicData>
        </a:graphic>
      </p:graphicFrame>
      <p:sp>
        <p:nvSpPr>
          <p:cNvPr id="10" name="Rectángulo 9">
            <a:extLst>
              <a:ext uri="{FF2B5EF4-FFF2-40B4-BE49-F238E27FC236}">
                <a16:creationId xmlns:a16="http://schemas.microsoft.com/office/drawing/2014/main" id="{E1E52A3C-E699-96E5-DCE2-A0C7DA9FF133}"/>
              </a:ext>
            </a:extLst>
          </p:cNvPr>
          <p:cNvSpPr/>
          <p:nvPr/>
        </p:nvSpPr>
        <p:spPr>
          <a:xfrm>
            <a:off x="6983410" y="143303"/>
            <a:ext cx="3889089" cy="515365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chemeClr val="bg1"/>
                </a:solidFill>
                <a:latin typeface="Arial Black" panose="020B0A04020102020204" pitchFamily="34" charset="0"/>
              </a:rPr>
              <a:t>UNIDAD FUNCIONAL ABASTECIMIENTO Y SERVICIOS GENERALES</a:t>
            </a:r>
            <a:endParaRPr lang="es-PE" sz="12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598B2D32-3C6A-28AB-3ABE-5750516D2AAE}"/>
              </a:ext>
            </a:extLst>
          </p:cNvPr>
          <p:cNvSpPr txBox="1">
            <a:spLocks/>
          </p:cNvSpPr>
          <p:nvPr/>
        </p:nvSpPr>
        <p:spPr>
          <a:xfrm>
            <a:off x="1752600" y="304769"/>
            <a:ext cx="45720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2C6CB3"/>
                </a:solidFill>
                <a:latin typeface="Abadi" panose="020B0604020104020204" pitchFamily="34" charset="0"/>
                <a:ea typeface="+mj-ea"/>
                <a:cs typeface="Abadi" panose="020B0604020104020204" pitchFamily="34" charset="0"/>
              </a:defRPr>
            </a:lvl1pPr>
          </a:lstStyle>
          <a:p>
            <a:r>
              <a:rPr lang="es-ES" i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ACTIVIDADES Y/O LOGROS:</a:t>
            </a:r>
            <a:endParaRPr lang="es-PE" i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779355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4">
            <a:extLst>
              <a:ext uri="{FF2B5EF4-FFF2-40B4-BE49-F238E27FC236}">
                <a16:creationId xmlns:a16="http://schemas.microsoft.com/office/drawing/2014/main" id="{3C298B3E-129B-15A5-4FF6-FCA3814D4E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7054" y="838200"/>
            <a:ext cx="11577892" cy="492443"/>
          </a:xfrm>
        </p:spPr>
        <p:txBody>
          <a:bodyPr/>
          <a:lstStyle/>
          <a:p>
            <a:pPr algn="just"/>
            <a:r>
              <a:rPr lang="es-MX" sz="1600" b="1" dirty="0">
                <a:solidFill>
                  <a:schemeClr val="tx1"/>
                </a:solidFill>
              </a:rPr>
              <a:t>Procesos llevado a cabo en la Unidad Funcional de Abastecimiento y Servicios Generales de la Subregión Pacifico (Valor Referencial/Estimado):</a:t>
            </a:r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F293EC43-F846-53D6-D4B0-169486BBE02E}"/>
              </a:ext>
            </a:extLst>
          </p:cNvPr>
          <p:cNvSpPr/>
          <p:nvPr/>
        </p:nvSpPr>
        <p:spPr>
          <a:xfrm>
            <a:off x="9989471" y="2971800"/>
            <a:ext cx="1905000" cy="17526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rgbClr val="FF0000"/>
                </a:solidFill>
              </a:rPr>
              <a:t>El presupuesto invertido en los procesos equivale a: </a:t>
            </a:r>
            <a:r>
              <a:rPr lang="es-PE" sz="2000" b="1" i="0" u="none" strike="noStrike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98,648,958.64</a:t>
            </a:r>
            <a:endParaRPr lang="es-PE" sz="36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s-PE" dirty="0"/>
          </a:p>
        </p:txBody>
      </p:sp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47286494-55C1-A679-96AC-BF668E0DBC7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76504559"/>
              </p:ext>
            </p:extLst>
          </p:nvPr>
        </p:nvGraphicFramePr>
        <p:xfrm>
          <a:off x="457200" y="1460674"/>
          <a:ext cx="9220200" cy="34161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2B429B00-C349-C06E-F013-3930A5FF3D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0061648"/>
              </p:ext>
            </p:extLst>
          </p:nvPr>
        </p:nvGraphicFramePr>
        <p:xfrm>
          <a:off x="622153" y="4986368"/>
          <a:ext cx="8305801" cy="1402080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1117173">
                  <a:extLst>
                    <a:ext uri="{9D8B030D-6E8A-4147-A177-3AD203B41FA5}">
                      <a16:colId xmlns:a16="http://schemas.microsoft.com/office/drawing/2014/main" val="1987465680"/>
                    </a:ext>
                  </a:extLst>
                </a:gridCol>
                <a:gridCol w="866444">
                  <a:extLst>
                    <a:ext uri="{9D8B030D-6E8A-4147-A177-3AD203B41FA5}">
                      <a16:colId xmlns:a16="http://schemas.microsoft.com/office/drawing/2014/main" val="1904836499"/>
                    </a:ext>
                  </a:extLst>
                </a:gridCol>
                <a:gridCol w="1358381">
                  <a:extLst>
                    <a:ext uri="{9D8B030D-6E8A-4147-A177-3AD203B41FA5}">
                      <a16:colId xmlns:a16="http://schemas.microsoft.com/office/drawing/2014/main" val="232044178"/>
                    </a:ext>
                  </a:extLst>
                </a:gridCol>
                <a:gridCol w="774404">
                  <a:extLst>
                    <a:ext uri="{9D8B030D-6E8A-4147-A177-3AD203B41FA5}">
                      <a16:colId xmlns:a16="http://schemas.microsoft.com/office/drawing/2014/main" val="1662793815"/>
                    </a:ext>
                  </a:extLst>
                </a:gridCol>
                <a:gridCol w="952136">
                  <a:extLst>
                    <a:ext uri="{9D8B030D-6E8A-4147-A177-3AD203B41FA5}">
                      <a16:colId xmlns:a16="http://schemas.microsoft.com/office/drawing/2014/main" val="741774978"/>
                    </a:ext>
                  </a:extLst>
                </a:gridCol>
                <a:gridCol w="964831">
                  <a:extLst>
                    <a:ext uri="{9D8B030D-6E8A-4147-A177-3AD203B41FA5}">
                      <a16:colId xmlns:a16="http://schemas.microsoft.com/office/drawing/2014/main" val="3943338722"/>
                    </a:ext>
                  </a:extLst>
                </a:gridCol>
                <a:gridCol w="1104478">
                  <a:extLst>
                    <a:ext uri="{9D8B030D-6E8A-4147-A177-3AD203B41FA5}">
                      <a16:colId xmlns:a16="http://schemas.microsoft.com/office/drawing/2014/main" val="3597208675"/>
                    </a:ext>
                  </a:extLst>
                </a:gridCol>
                <a:gridCol w="1167954">
                  <a:extLst>
                    <a:ext uri="{9D8B030D-6E8A-4147-A177-3AD203B41FA5}">
                      <a16:colId xmlns:a16="http://schemas.microsoft.com/office/drawing/2014/main" val="3912286493"/>
                    </a:ext>
                  </a:extLst>
                </a:gridCol>
              </a:tblGrid>
              <a:tr h="638175">
                <a:tc>
                  <a:txBody>
                    <a:bodyPr/>
                    <a:lstStyle/>
                    <a:p>
                      <a:pPr marL="0" algn="ctr" fontAlgn="b"/>
                      <a:r>
                        <a:rPr lang="es-PE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TIPO DE PROCESO</a:t>
                      </a:r>
                      <a:endParaRPr lang="es-PE" sz="1100" b="1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es-PE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 CULMINADO</a:t>
                      </a:r>
                      <a:endParaRPr lang="es-PE" sz="1100" b="1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es-E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ABSOLUCION DE CONSULTAS Y OBSERVACIONES</a:t>
                      </a:r>
                      <a:endParaRPr lang="es-ES" sz="1100" b="1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es-PE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DESIERTO</a:t>
                      </a:r>
                      <a:endParaRPr lang="es-PE" sz="1100" b="1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es-PE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EN EJECUCION</a:t>
                      </a:r>
                      <a:endParaRPr lang="es-PE" sz="1100" b="1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es-PE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EVALUACION DE OFERTAS</a:t>
                      </a:r>
                      <a:endParaRPr lang="es-PE" sz="1100" b="1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es-PE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SUSCRIPCION DE CONTRATO</a:t>
                      </a:r>
                      <a:endParaRPr lang="es-PE" sz="1100" b="1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es-E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T</a:t>
                      </a:r>
                      <a:r>
                        <a:rPr lang="es-PE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OTAL</a:t>
                      </a:r>
                      <a:endParaRPr lang="es-PE" sz="110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555305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AS</a:t>
                      </a:r>
                      <a:endParaRPr lang="es-PE" sz="110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3,165,177.30</a:t>
                      </a:r>
                      <a:endParaRPr lang="es-PE" sz="110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PE" sz="110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PE" sz="110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u="none" strike="noStrike">
                          <a:solidFill>
                            <a:schemeClr val="bg1"/>
                          </a:solidFill>
                          <a:effectLst/>
                        </a:rPr>
                        <a:t>32,772,396.34</a:t>
                      </a:r>
                      <a:endParaRPr lang="es-PE" sz="1100" u="none" strike="noStrike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u="none" strike="noStrike">
                          <a:solidFill>
                            <a:schemeClr val="bg1"/>
                          </a:solidFill>
                          <a:effectLst/>
                        </a:rPr>
                        <a:t>432,719.28</a:t>
                      </a:r>
                      <a:endParaRPr lang="es-PE" sz="1100" u="none" strike="noStrike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754,573.03</a:t>
                      </a:r>
                      <a:endParaRPr lang="es-PE" sz="110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37,124,865.95</a:t>
                      </a:r>
                      <a:endParaRPr lang="es-PE" sz="110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434551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CP</a:t>
                      </a:r>
                      <a:endParaRPr lang="es-PE" sz="110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PE" sz="110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u="none" strike="noStrike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PE" sz="1100" u="none" strike="noStrike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592,000.00</a:t>
                      </a:r>
                      <a:endParaRPr lang="es-PE" sz="110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PE" sz="110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PE" sz="110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PE" sz="110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592,000.00</a:t>
                      </a:r>
                      <a:endParaRPr lang="es-PE" sz="110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328542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LP</a:t>
                      </a:r>
                      <a:endParaRPr lang="es-PE" sz="110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u="none" strike="noStrike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PE" sz="1100" u="none" strike="noStrike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u="none" strike="noStrike">
                          <a:solidFill>
                            <a:schemeClr val="bg1"/>
                          </a:solidFill>
                          <a:effectLst/>
                        </a:rPr>
                        <a:t>57,393,867.20</a:t>
                      </a:r>
                      <a:endParaRPr lang="es-PE" sz="1100" u="none" strike="noStrike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u="none" strike="noStrike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PE" sz="1100" u="none" strike="noStrike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PE" sz="110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3,538,225.49</a:t>
                      </a:r>
                      <a:endParaRPr lang="es-PE" sz="110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PE" sz="110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60,932,092.69</a:t>
                      </a:r>
                      <a:endParaRPr lang="es-PE" sz="110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861201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TOTAL</a:t>
                      </a:r>
                      <a:endParaRPr lang="es-PE" sz="110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3,165,177.30</a:t>
                      </a:r>
                      <a:endParaRPr lang="es-PE" sz="110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57,393,867.20</a:t>
                      </a:r>
                      <a:endParaRPr lang="es-PE" sz="110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592,000.00</a:t>
                      </a:r>
                      <a:endParaRPr lang="es-PE" sz="110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32,772,396.34</a:t>
                      </a:r>
                      <a:endParaRPr lang="es-PE" sz="110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3,970,944.77</a:t>
                      </a:r>
                      <a:endParaRPr lang="es-PE" sz="110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754,573.03</a:t>
                      </a:r>
                      <a:endParaRPr lang="es-PE" sz="110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1200" b="1" u="none" strike="noStrike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98,648,958.64</a:t>
                      </a:r>
                      <a:endParaRPr lang="es-PE" sz="1200" b="1" u="none" strike="noStrike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9420"/>
                  </a:ext>
                </a:extLst>
              </a:tr>
            </a:tbl>
          </a:graphicData>
        </a:graphic>
      </p:graphicFrame>
      <p:sp>
        <p:nvSpPr>
          <p:cNvPr id="10" name="Rectángulo 9">
            <a:extLst>
              <a:ext uri="{FF2B5EF4-FFF2-40B4-BE49-F238E27FC236}">
                <a16:creationId xmlns:a16="http://schemas.microsoft.com/office/drawing/2014/main" id="{5BD5437B-C5AB-77F6-ED8E-CAF419F78E97}"/>
              </a:ext>
            </a:extLst>
          </p:cNvPr>
          <p:cNvSpPr/>
          <p:nvPr/>
        </p:nvSpPr>
        <p:spPr>
          <a:xfrm>
            <a:off x="6983410" y="143303"/>
            <a:ext cx="3889089" cy="515365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chemeClr val="bg1"/>
                </a:solidFill>
                <a:latin typeface="Arial Black" panose="020B0A04020102020204" pitchFamily="34" charset="0"/>
              </a:rPr>
              <a:t>UNIDAD FUNCIONAL ABASTECIMIENTO Y SERVICIOS GENERALES</a:t>
            </a:r>
            <a:endParaRPr lang="es-PE" sz="12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C7E0DC97-702C-F990-54BF-8BFFB70C9CBC}"/>
              </a:ext>
            </a:extLst>
          </p:cNvPr>
          <p:cNvSpPr txBox="1">
            <a:spLocks/>
          </p:cNvSpPr>
          <p:nvPr/>
        </p:nvSpPr>
        <p:spPr>
          <a:xfrm>
            <a:off x="1752600" y="304769"/>
            <a:ext cx="45720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2C6CB3"/>
                </a:solidFill>
                <a:latin typeface="Abadi" panose="020B0604020104020204" pitchFamily="34" charset="0"/>
                <a:ea typeface="+mj-ea"/>
                <a:cs typeface="Abadi" panose="020B0604020104020204" pitchFamily="34" charset="0"/>
              </a:defRPr>
            </a:lvl1pPr>
          </a:lstStyle>
          <a:p>
            <a:r>
              <a:rPr lang="es-ES" i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ACTIVIDADES Y/O LOGROS:</a:t>
            </a:r>
            <a:endParaRPr lang="es-PE" i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969262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5818AE-7E2A-2BB8-E857-1E7CA94E4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95400"/>
            <a:ext cx="9982200" cy="3847207"/>
          </a:xfrm>
        </p:spPr>
        <p:txBody>
          <a:bodyPr/>
          <a:lstStyle/>
          <a:p>
            <a:pPr algn="ctr"/>
            <a:r>
              <a:rPr lang="es-ES" sz="4400" dirty="0"/>
              <a:t>SUBREGERENCIA DE INFRAESTRUCTURA Y GESTION AMBIENTAL</a:t>
            </a:r>
            <a:br>
              <a:rPr lang="es-ES" sz="4800" dirty="0"/>
            </a:br>
            <a:r>
              <a:rPr lang="es-ES" sz="5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br>
              <a:rPr lang="es-ES" sz="5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ES" sz="5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UNIDAD FUNCIONAL DE ESTUDIOS Y PROYECTOS</a:t>
            </a:r>
            <a:endParaRPr lang="es-PE" sz="1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319730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7DE076F-F398-4135-AC08-CAA5DFB49542}"/>
              </a:ext>
            </a:extLst>
          </p:cNvPr>
          <p:cNvSpPr txBox="1"/>
          <p:nvPr/>
        </p:nvSpPr>
        <p:spPr>
          <a:xfrm>
            <a:off x="4114800" y="5936903"/>
            <a:ext cx="3588633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0070C0"/>
                </a:solidFill>
                <a:latin typeface="Bree EB" panose="02000506000000020004" pitchFamily="50" charset="0"/>
              </a:rPr>
              <a:t>Koki Noriega</a:t>
            </a:r>
          </a:p>
          <a:p>
            <a:pPr algn="ctr"/>
            <a:r>
              <a:rPr lang="es-ES" sz="1100" b="1" dirty="0">
                <a:solidFill>
                  <a:srgbClr val="0070C0"/>
                </a:solidFill>
                <a:latin typeface="Bree EB" panose="02000506000000020004" pitchFamily="50" charset="0"/>
              </a:rPr>
              <a:t>GOBERNADOR REGIONAL DE ÁNCASH  </a:t>
            </a:r>
            <a:endParaRPr lang="en-US" sz="1100" b="1" dirty="0">
              <a:solidFill>
                <a:srgbClr val="0070C0"/>
              </a:solidFill>
              <a:latin typeface="Bree EB" panose="02000506000000020004" pitchFamily="50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9AA513C-F2CD-4BB2-8592-27F75F9F7517}"/>
              </a:ext>
            </a:extLst>
          </p:cNvPr>
          <p:cNvSpPr txBox="1"/>
          <p:nvPr/>
        </p:nvSpPr>
        <p:spPr>
          <a:xfrm>
            <a:off x="4229099" y="5069416"/>
            <a:ext cx="33600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5400" i="1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Apple Chancery" panose="03020702040506060504" pitchFamily="66" charset="0"/>
              </a:rPr>
              <a:t>Gracias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089573E-F7C6-C1F8-8233-924C06A1B3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94" t="925" r="3402" b="1696"/>
          <a:stretch>
            <a:fillRect/>
          </a:stretch>
        </p:blipFill>
        <p:spPr>
          <a:xfrm>
            <a:off x="3276600" y="245746"/>
            <a:ext cx="4240456" cy="4800600"/>
          </a:xfrm>
          <a:custGeom>
            <a:avLst/>
            <a:gdLst>
              <a:gd name="connsiteX0" fmla="*/ 3100273 w 5792481"/>
              <a:gd name="connsiteY0" fmla="*/ 267 h 6557639"/>
              <a:gd name="connsiteX1" fmla="*/ 3143951 w 5792481"/>
              <a:gd name="connsiteY1" fmla="*/ 21999 h 6557639"/>
              <a:gd name="connsiteX2" fmla="*/ 3183228 w 5792481"/>
              <a:gd name="connsiteY2" fmla="*/ 65534 h 6557639"/>
              <a:gd name="connsiteX3" fmla="*/ 3165702 w 5792481"/>
              <a:gd name="connsiteY3" fmla="*/ 98168 h 6557639"/>
              <a:gd name="connsiteX4" fmla="*/ 3158693 w 5792481"/>
              <a:gd name="connsiteY4" fmla="*/ 161397 h 6557639"/>
              <a:gd name="connsiteX5" fmla="*/ 3203538 w 5792481"/>
              <a:gd name="connsiteY5" fmla="*/ 193325 h 6557639"/>
              <a:gd name="connsiteX6" fmla="*/ 3222952 w 5792481"/>
              <a:gd name="connsiteY6" fmla="*/ 228703 h 6557639"/>
              <a:gd name="connsiteX7" fmla="*/ 3224568 w 5792481"/>
              <a:gd name="connsiteY7" fmla="*/ 254513 h 6557639"/>
              <a:gd name="connsiteX8" fmla="*/ 3256836 w 5792481"/>
              <a:gd name="connsiteY8" fmla="*/ 281733 h 6557639"/>
              <a:gd name="connsiteX9" fmla="*/ 3319208 w 5792481"/>
              <a:gd name="connsiteY9" fmla="*/ 327939 h 6557639"/>
              <a:gd name="connsiteX10" fmla="*/ 3373674 w 5792481"/>
              <a:gd name="connsiteY10" fmla="*/ 357199 h 6557639"/>
              <a:gd name="connsiteX11" fmla="*/ 3346802 w 5792481"/>
              <a:gd name="connsiteY11" fmla="*/ 394931 h 6557639"/>
              <a:gd name="connsiteX12" fmla="*/ 3324603 w 5792481"/>
              <a:gd name="connsiteY12" fmla="*/ 424505 h 6557639"/>
              <a:gd name="connsiteX13" fmla="*/ 3329724 w 5792481"/>
              <a:gd name="connsiteY13" fmla="*/ 462553 h 6557639"/>
              <a:gd name="connsiteX14" fmla="*/ 3345635 w 5792481"/>
              <a:gd name="connsiteY14" fmla="*/ 494872 h 6557639"/>
              <a:gd name="connsiteX15" fmla="*/ 3350754 w 5792481"/>
              <a:gd name="connsiteY15" fmla="*/ 542098 h 6557639"/>
              <a:gd name="connsiteX16" fmla="*/ 3394706 w 5792481"/>
              <a:gd name="connsiteY16" fmla="*/ 568296 h 6557639"/>
              <a:gd name="connsiteX17" fmla="*/ 3438384 w 5792481"/>
              <a:gd name="connsiteY17" fmla="*/ 566573 h 6557639"/>
              <a:gd name="connsiteX18" fmla="*/ 3478830 w 5792481"/>
              <a:gd name="connsiteY18" fmla="*/ 583594 h 6557639"/>
              <a:gd name="connsiteX19" fmla="*/ 3511992 w 5792481"/>
              <a:gd name="connsiteY19" fmla="*/ 609405 h 6557639"/>
              <a:gd name="connsiteX20" fmla="*/ 3552438 w 5792481"/>
              <a:gd name="connsiteY20" fmla="*/ 644783 h 6557639"/>
              <a:gd name="connsiteX21" fmla="*/ 3589105 w 5792481"/>
              <a:gd name="connsiteY21" fmla="*/ 652237 h 6557639"/>
              <a:gd name="connsiteX22" fmla="*/ 3619036 w 5792481"/>
              <a:gd name="connsiteY22" fmla="*/ 705971 h 6557639"/>
              <a:gd name="connsiteX23" fmla="*/ 3647077 w 5792481"/>
              <a:gd name="connsiteY23" fmla="*/ 742684 h 6557639"/>
              <a:gd name="connsiteX24" fmla="*/ 3648694 w 5792481"/>
              <a:gd name="connsiteY24" fmla="*/ 780731 h 6557639"/>
              <a:gd name="connsiteX25" fmla="*/ 3703160 w 5792481"/>
              <a:gd name="connsiteY25" fmla="*/ 852822 h 6557639"/>
              <a:gd name="connsiteX26" fmla="*/ 3717181 w 5792481"/>
              <a:gd name="connsiteY26" fmla="*/ 889535 h 6557639"/>
              <a:gd name="connsiteX27" fmla="*/ 3731201 w 5792481"/>
              <a:gd name="connsiteY27" fmla="*/ 929307 h 6557639"/>
              <a:gd name="connsiteX28" fmla="*/ 3759243 w 5792481"/>
              <a:gd name="connsiteY28" fmla="*/ 962961 h 6557639"/>
              <a:gd name="connsiteX29" fmla="*/ 3760859 w 5792481"/>
              <a:gd name="connsiteY29" fmla="*/ 1004068 h 6557639"/>
              <a:gd name="connsiteX30" fmla="*/ 3797798 w 5792481"/>
              <a:gd name="connsiteY30" fmla="*/ 1033328 h 6557639"/>
              <a:gd name="connsiteX31" fmla="*/ 3822336 w 5792481"/>
              <a:gd name="connsiteY31" fmla="*/ 1070041 h 6557639"/>
              <a:gd name="connsiteX32" fmla="*/ 3871408 w 5792481"/>
              <a:gd name="connsiteY32" fmla="*/ 1109813 h 6557639"/>
              <a:gd name="connsiteX33" fmla="*/ 3899449 w 5792481"/>
              <a:gd name="connsiteY33" fmla="*/ 1146526 h 6557639"/>
              <a:gd name="connsiteX34" fmla="*/ 3923985 w 5792481"/>
              <a:gd name="connsiteY34" fmla="*/ 1198537 h 6557639"/>
              <a:gd name="connsiteX35" fmla="*/ 3987078 w 5792481"/>
              <a:gd name="connsiteY35" fmla="*/ 1253605 h 6557639"/>
              <a:gd name="connsiteX36" fmla="*/ 4030756 w 5792481"/>
              <a:gd name="connsiteY36" fmla="*/ 1291654 h 6557639"/>
              <a:gd name="connsiteX37" fmla="*/ 4102749 w 5792481"/>
              <a:gd name="connsiteY37" fmla="*/ 1345388 h 6557639"/>
              <a:gd name="connsiteX38" fmla="*/ 4137800 w 5792481"/>
              <a:gd name="connsiteY38" fmla="*/ 1379041 h 6557639"/>
              <a:gd name="connsiteX39" fmla="*/ 4176357 w 5792481"/>
              <a:gd name="connsiteY39" fmla="*/ 1452467 h 6557639"/>
              <a:gd name="connsiteX40" fmla="*/ 4170962 w 5792481"/>
              <a:gd name="connsiteY40" fmla="*/ 1499694 h 6557639"/>
              <a:gd name="connsiteX41" fmla="*/ 4179862 w 5792481"/>
              <a:gd name="connsiteY41" fmla="*/ 1554447 h 6557639"/>
              <a:gd name="connsiteX42" fmla="*/ 4195499 w 5792481"/>
              <a:gd name="connsiteY42" fmla="*/ 1591476 h 6557639"/>
              <a:gd name="connsiteX43" fmla="*/ 4263986 w 5792481"/>
              <a:gd name="connsiteY43" fmla="*/ 1627873 h 6557639"/>
              <a:gd name="connsiteX44" fmla="*/ 4285017 w 5792481"/>
              <a:gd name="connsiteY44" fmla="*/ 1686002 h 6557639"/>
              <a:gd name="connsiteX45" fmla="*/ 4290137 w 5792481"/>
              <a:gd name="connsiteY45" fmla="*/ 1719972 h 6557639"/>
              <a:gd name="connsiteX46" fmla="*/ 4259312 w 5792481"/>
              <a:gd name="connsiteY46" fmla="*/ 1729853 h 6557639"/>
              <a:gd name="connsiteX47" fmla="*/ 4254639 w 5792481"/>
              <a:gd name="connsiteY47" fmla="*/ 1770645 h 6557639"/>
              <a:gd name="connsiteX48" fmla="*/ 4281960 w 5792481"/>
              <a:gd name="connsiteY48" fmla="*/ 1849485 h 6557639"/>
              <a:gd name="connsiteX49" fmla="*/ 4332199 w 5792481"/>
              <a:gd name="connsiteY49" fmla="*/ 1882120 h 6557639"/>
              <a:gd name="connsiteX50" fmla="*/ 4356735 w 5792481"/>
              <a:gd name="connsiteY50" fmla="*/ 1937190 h 6557639"/>
              <a:gd name="connsiteX51" fmla="*/ 4394845 w 5792481"/>
              <a:gd name="connsiteY51" fmla="*/ 1958289 h 6557639"/>
              <a:gd name="connsiteX52" fmla="*/ 4453712 w 5792481"/>
              <a:gd name="connsiteY52" fmla="*/ 2027950 h 6557639"/>
              <a:gd name="connsiteX53" fmla="*/ 4492270 w 5792481"/>
              <a:gd name="connsiteY53" fmla="*/ 2114634 h 6557639"/>
              <a:gd name="connsiteX54" fmla="*/ 4539004 w 5792481"/>
              <a:gd name="connsiteY54" fmla="*/ 2157467 h 6557639"/>
              <a:gd name="connsiteX55" fmla="*/ 4568935 w 5792481"/>
              <a:gd name="connsiteY55" fmla="*/ 2211200 h 6557639"/>
              <a:gd name="connsiteX56" fmla="*/ 4586460 w 5792481"/>
              <a:gd name="connsiteY56" fmla="*/ 2247913 h 6557639"/>
              <a:gd name="connsiteX57" fmla="*/ 4623127 w 5792481"/>
              <a:gd name="connsiteY57" fmla="*/ 2289021 h 6557639"/>
              <a:gd name="connsiteX58" fmla="*/ 4674089 w 5792481"/>
              <a:gd name="connsiteY58" fmla="*/ 2327457 h 6557639"/>
              <a:gd name="connsiteX59" fmla="*/ 4749313 w 5792481"/>
              <a:gd name="connsiteY59" fmla="*/ 2328794 h 6557639"/>
              <a:gd name="connsiteX60" fmla="*/ 4821305 w 5792481"/>
              <a:gd name="connsiteY60" fmla="*/ 2358052 h 6557639"/>
              <a:gd name="connsiteX61" fmla="*/ 4908935 w 5792481"/>
              <a:gd name="connsiteY61" fmla="*/ 2382527 h 6557639"/>
              <a:gd name="connsiteX62" fmla="*/ 4943987 w 5792481"/>
              <a:gd name="connsiteY62" fmla="*/ 2410061 h 6557639"/>
              <a:gd name="connsiteX63" fmla="*/ 4980656 w 5792481"/>
              <a:gd name="connsiteY63" fmla="*/ 2469525 h 6557639"/>
              <a:gd name="connsiteX64" fmla="*/ 5030447 w 5792481"/>
              <a:gd name="connsiteY64" fmla="*/ 2541616 h 6557639"/>
              <a:gd name="connsiteX65" fmla="*/ 5075292 w 5792481"/>
              <a:gd name="connsiteY65" fmla="*/ 2555190 h 6557639"/>
              <a:gd name="connsiteX66" fmla="*/ 5133265 w 5792481"/>
              <a:gd name="connsiteY66" fmla="*/ 2578329 h 6557639"/>
              <a:gd name="connsiteX67" fmla="*/ 5154295 w 5792481"/>
              <a:gd name="connsiteY67" fmla="*/ 2541616 h 6557639"/>
              <a:gd name="connsiteX68" fmla="*/ 5169932 w 5792481"/>
              <a:gd name="connsiteY68" fmla="*/ 2512359 h 6557639"/>
              <a:gd name="connsiteX69" fmla="*/ 5217388 w 5792481"/>
              <a:gd name="connsiteY69" fmla="*/ 2541616 h 6557639"/>
              <a:gd name="connsiteX70" fmla="*/ 5245430 w 5792481"/>
              <a:gd name="connsiteY70" fmla="*/ 2575270 h 6557639"/>
              <a:gd name="connsiteX71" fmla="*/ 5283986 w 5792481"/>
              <a:gd name="connsiteY71" fmla="*/ 2590567 h 6557639"/>
              <a:gd name="connsiteX72" fmla="*/ 5352200 w 5792481"/>
              <a:gd name="connsiteY72" fmla="*/ 2604140 h 6557639"/>
              <a:gd name="connsiteX73" fmla="*/ 5466256 w 5792481"/>
              <a:gd name="connsiteY73" fmla="*/ 2618101 h 6557639"/>
              <a:gd name="connsiteX74" fmla="*/ 5511822 w 5792481"/>
              <a:gd name="connsiteY74" fmla="*/ 2615042 h 6557639"/>
              <a:gd name="connsiteX75" fmla="*/ 5553884 w 5792481"/>
              <a:gd name="connsiteY75" fmla="*/ 2639517 h 6557639"/>
              <a:gd name="connsiteX76" fmla="*/ 5595946 w 5792481"/>
              <a:gd name="connsiteY76" fmla="*/ 2673171 h 6557639"/>
              <a:gd name="connsiteX77" fmla="*/ 5632613 w 5792481"/>
              <a:gd name="connsiteY77" fmla="*/ 2729576 h 6557639"/>
              <a:gd name="connsiteX78" fmla="*/ 5687079 w 5792481"/>
              <a:gd name="connsiteY78" fmla="*/ 2792488 h 6557639"/>
              <a:gd name="connsiteX79" fmla="*/ 5736152 w 5792481"/>
              <a:gd name="connsiteY79" fmla="*/ 2810844 h 6557639"/>
              <a:gd name="connsiteX80" fmla="*/ 5774710 w 5792481"/>
              <a:gd name="connsiteY80" fmla="*/ 2850616 h 6557639"/>
              <a:gd name="connsiteX81" fmla="*/ 5792234 w 5792481"/>
              <a:gd name="connsiteY81" fmla="*/ 2884270 h 6557639"/>
              <a:gd name="connsiteX82" fmla="*/ 5788730 w 5792481"/>
              <a:gd name="connsiteY82" fmla="*/ 2914863 h 6557639"/>
              <a:gd name="connsiteX83" fmla="*/ 5764194 w 5792481"/>
              <a:gd name="connsiteY83" fmla="*/ 2954637 h 6557639"/>
              <a:gd name="connsiteX84" fmla="*/ 5776324 w 5792481"/>
              <a:gd name="connsiteY84" fmla="*/ 2980448 h 6557639"/>
              <a:gd name="connsiteX85" fmla="*/ 5760688 w 5792481"/>
              <a:gd name="connsiteY85" fmla="*/ 3009705 h 6557639"/>
              <a:gd name="connsiteX86" fmla="*/ 5753679 w 5792481"/>
              <a:gd name="connsiteY86" fmla="*/ 3049477 h 6557639"/>
              <a:gd name="connsiteX87" fmla="*/ 5730758 w 5792481"/>
              <a:gd name="connsiteY87" fmla="*/ 3078349 h 6557639"/>
              <a:gd name="connsiteX88" fmla="*/ 5744778 w 5792481"/>
              <a:gd name="connsiteY88" fmla="*/ 3121180 h 6557639"/>
              <a:gd name="connsiteX89" fmla="*/ 5762304 w 5792481"/>
              <a:gd name="connsiteY89" fmla="*/ 3170131 h 6557639"/>
              <a:gd name="connsiteX90" fmla="*/ 5743163 w 5792481"/>
              <a:gd name="connsiteY90" fmla="*/ 3199390 h 6557639"/>
              <a:gd name="connsiteX91" fmla="*/ 5722132 w 5792481"/>
              <a:gd name="connsiteY91" fmla="*/ 3236101 h 6557639"/>
              <a:gd name="connsiteX92" fmla="*/ 5669554 w 5792481"/>
              <a:gd name="connsiteY92" fmla="*/ 3251399 h 6557639"/>
              <a:gd name="connsiteX93" fmla="*/ 5611582 w 5792481"/>
              <a:gd name="connsiteY93" fmla="*/ 3228260 h 6557639"/>
              <a:gd name="connsiteX94" fmla="*/ 5595946 w 5792481"/>
              <a:gd name="connsiteY94" fmla="*/ 3199390 h 6557639"/>
              <a:gd name="connsiteX95" fmla="*/ 5562510 w 5792481"/>
              <a:gd name="connsiteY95" fmla="*/ 3179309 h 6557639"/>
              <a:gd name="connsiteX96" fmla="*/ 5534470 w 5792481"/>
              <a:gd name="connsiteY96" fmla="*/ 3170130 h 6557639"/>
              <a:gd name="connsiteX97" fmla="*/ 5511822 w 5792481"/>
              <a:gd name="connsiteY97" fmla="*/ 3141260 h 6557639"/>
              <a:gd name="connsiteX98" fmla="*/ 5490792 w 5792481"/>
              <a:gd name="connsiteY98" fmla="*/ 3095370 h 6557639"/>
              <a:gd name="connsiteX99" fmla="*/ 5455740 w 5792481"/>
              <a:gd name="connsiteY99" fmla="*/ 3037241 h 6557639"/>
              <a:gd name="connsiteX100" fmla="*/ 5425808 w 5792481"/>
              <a:gd name="connsiteY100" fmla="*/ 3020220 h 6557639"/>
              <a:gd name="connsiteX101" fmla="*/ 5403162 w 5792481"/>
              <a:gd name="connsiteY101" fmla="*/ 3031122 h 6557639"/>
              <a:gd name="connsiteX102" fmla="*/ 5387252 w 5792481"/>
              <a:gd name="connsiteY102" fmla="*/ 3078349 h 6557639"/>
              <a:gd name="connsiteX103" fmla="*/ 5368111 w 5792481"/>
              <a:gd name="connsiteY103" fmla="*/ 3095368 h 6557639"/>
              <a:gd name="connsiteX104" fmla="*/ 5345190 w 5792481"/>
              <a:gd name="connsiteY104" fmla="*/ 3136478 h 6557639"/>
              <a:gd name="connsiteX105" fmla="*/ 5315533 w 5792481"/>
              <a:gd name="connsiteY105" fmla="*/ 3177973 h 6557639"/>
              <a:gd name="connsiteX106" fmla="*/ 5275088 w 5792481"/>
              <a:gd name="connsiteY106" fmla="*/ 3197666 h 6557639"/>
              <a:gd name="connsiteX107" fmla="*/ 5248936 w 5792481"/>
              <a:gd name="connsiteY107" fmla="*/ 3214686 h 6557639"/>
              <a:gd name="connsiteX108" fmla="*/ 5241925 w 5792481"/>
              <a:gd name="connsiteY108" fmla="*/ 3260578 h 6557639"/>
              <a:gd name="connsiteX109" fmla="*/ 5178833 w 5792481"/>
              <a:gd name="connsiteY109" fmla="*/ 3330943 h 6557639"/>
              <a:gd name="connsiteX110" fmla="*/ 5141891 w 5792481"/>
              <a:gd name="connsiteY110" fmla="*/ 3372052 h 6557639"/>
              <a:gd name="connsiteX111" fmla="*/ 5140276 w 5792481"/>
              <a:gd name="connsiteY111" fmla="*/ 3419667 h 6557639"/>
              <a:gd name="connsiteX112" fmla="*/ 5131375 w 5792481"/>
              <a:gd name="connsiteY112" fmla="*/ 3469954 h 6557639"/>
              <a:gd name="connsiteX113" fmla="*/ 5110345 w 5792481"/>
              <a:gd name="connsiteY113" fmla="*/ 3503607 h 6557639"/>
              <a:gd name="connsiteX114" fmla="*/ 5105224 w 5792481"/>
              <a:gd name="connsiteY114" fmla="*/ 3545102 h 6557639"/>
              <a:gd name="connsiteX115" fmla="*/ 5108730 w 5792481"/>
              <a:gd name="connsiteY115" fmla="*/ 3581815 h 6557639"/>
              <a:gd name="connsiteX116" fmla="*/ 5147286 w 5792481"/>
              <a:gd name="connsiteY116" fmla="*/ 3618528 h 6557639"/>
              <a:gd name="connsiteX117" fmla="*/ 5124365 w 5792481"/>
              <a:gd name="connsiteY117" fmla="*/ 3656577 h 6557639"/>
              <a:gd name="connsiteX118" fmla="*/ 5094708 w 5792481"/>
              <a:gd name="connsiteY118" fmla="*/ 3713370 h 6557639"/>
              <a:gd name="connsiteX119" fmla="*/ 5070173 w 5792481"/>
              <a:gd name="connsiteY119" fmla="*/ 3740904 h 6557639"/>
              <a:gd name="connsiteX120" fmla="*/ 5085808 w 5792481"/>
              <a:gd name="connsiteY120" fmla="*/ 3751419 h 6557639"/>
              <a:gd name="connsiteX121" fmla="*/ 5082305 w 5792481"/>
              <a:gd name="connsiteY121" fmla="*/ 3788131 h 6557639"/>
              <a:gd name="connsiteX122" fmla="*/ 5026221 w 5792481"/>
              <a:gd name="connsiteY122" fmla="*/ 3806488 h 6557639"/>
              <a:gd name="connsiteX123" fmla="*/ 4982544 w 5792481"/>
              <a:gd name="connsiteY123" fmla="*/ 3832687 h 6557639"/>
              <a:gd name="connsiteX124" fmla="*/ 4950997 w 5792481"/>
              <a:gd name="connsiteY124" fmla="*/ 3875518 h 6557639"/>
              <a:gd name="connsiteX125" fmla="*/ 4936976 w 5792481"/>
              <a:gd name="connsiteY125" fmla="*/ 3887756 h 6557639"/>
              <a:gd name="connsiteX126" fmla="*/ 4961513 w 5792481"/>
              <a:gd name="connsiteY126" fmla="*/ 3906112 h 6557639"/>
              <a:gd name="connsiteX127" fmla="*/ 5001685 w 5792481"/>
              <a:gd name="connsiteY127" fmla="*/ 3938043 h 6557639"/>
              <a:gd name="connsiteX128" fmla="*/ 5038625 w 5792481"/>
              <a:gd name="connsiteY128" fmla="*/ 3958123 h 6557639"/>
              <a:gd name="connsiteX129" fmla="*/ 5075292 w 5792481"/>
              <a:gd name="connsiteY129" fmla="*/ 3962518 h 6557639"/>
              <a:gd name="connsiteX130" fmla="*/ 5129760 w 5792481"/>
              <a:gd name="connsiteY130" fmla="*/ 3979539 h 6557639"/>
              <a:gd name="connsiteX131" fmla="*/ 5161306 w 5792481"/>
              <a:gd name="connsiteY131" fmla="*/ 4022370 h 6557639"/>
              <a:gd name="connsiteX132" fmla="*/ 5203368 w 5792481"/>
              <a:gd name="connsiteY132" fmla="*/ 4095796 h 6557639"/>
              <a:gd name="connsiteX133" fmla="*/ 5231410 w 5792481"/>
              <a:gd name="connsiteY133" fmla="*/ 4132509 h 6557639"/>
              <a:gd name="connsiteX134" fmla="*/ 5231410 w 5792481"/>
              <a:gd name="connsiteY134" fmla="*/ 4175341 h 6557639"/>
              <a:gd name="connsiteX135" fmla="*/ 5255946 w 5792481"/>
              <a:gd name="connsiteY135" fmla="*/ 4227351 h 6557639"/>
              <a:gd name="connsiteX136" fmla="*/ 5301512 w 5792481"/>
              <a:gd name="connsiteY136" fmla="*/ 4303836 h 6557639"/>
              <a:gd name="connsiteX137" fmla="*/ 5333060 w 5792481"/>
              <a:gd name="connsiteY137" fmla="*/ 4334430 h 6557639"/>
              <a:gd name="connsiteX138" fmla="*/ 5350584 w 5792481"/>
              <a:gd name="connsiteY138" fmla="*/ 4371143 h 6557639"/>
              <a:gd name="connsiteX139" fmla="*/ 5413678 w 5792481"/>
              <a:gd name="connsiteY139" fmla="*/ 4441509 h 6557639"/>
              <a:gd name="connsiteX140" fmla="*/ 5441719 w 5792481"/>
              <a:gd name="connsiteY140" fmla="*/ 4478223 h 6557639"/>
              <a:gd name="connsiteX141" fmla="*/ 5473265 w 5792481"/>
              <a:gd name="connsiteY141" fmla="*/ 4548588 h 6557639"/>
              <a:gd name="connsiteX142" fmla="*/ 5487286 w 5792481"/>
              <a:gd name="connsiteY142" fmla="*/ 4588360 h 6557639"/>
              <a:gd name="connsiteX143" fmla="*/ 5495912 w 5792481"/>
              <a:gd name="connsiteY143" fmla="*/ 4650885 h 6557639"/>
              <a:gd name="connsiteX144" fmla="*/ 5487286 w 5792481"/>
              <a:gd name="connsiteY144" fmla="*/ 4695440 h 6557639"/>
              <a:gd name="connsiteX145" fmla="*/ 5438214 w 5792481"/>
              <a:gd name="connsiteY145" fmla="*/ 4738272 h 6557639"/>
              <a:gd name="connsiteX146" fmla="*/ 5399657 w 5792481"/>
              <a:gd name="connsiteY146" fmla="*/ 4768866 h 6557639"/>
              <a:gd name="connsiteX147" fmla="*/ 5394262 w 5792481"/>
              <a:gd name="connsiteY147" fmla="*/ 4834449 h 6557639"/>
              <a:gd name="connsiteX148" fmla="*/ 5375122 w 5792481"/>
              <a:gd name="connsiteY148" fmla="*/ 4900421 h 6557639"/>
              <a:gd name="connsiteX149" fmla="*/ 5336565 w 5792481"/>
              <a:gd name="connsiteY149" fmla="*/ 4937134 h 6557639"/>
              <a:gd name="connsiteX150" fmla="*/ 5305018 w 5792481"/>
              <a:gd name="connsiteY150" fmla="*/ 4970786 h 6557639"/>
              <a:gd name="connsiteX151" fmla="*/ 5280480 w 5792481"/>
              <a:gd name="connsiteY151" fmla="*/ 5010560 h 6557639"/>
              <a:gd name="connsiteX152" fmla="*/ 5231410 w 5792481"/>
              <a:gd name="connsiteY152" fmla="*/ 5025856 h 6557639"/>
              <a:gd name="connsiteX153" fmla="*/ 5204984 w 5792481"/>
              <a:gd name="connsiteY153" fmla="*/ 5051668 h 6557639"/>
              <a:gd name="connsiteX154" fmla="*/ 5203368 w 5792481"/>
              <a:gd name="connsiteY154" fmla="*/ 5111520 h 6557639"/>
              <a:gd name="connsiteX155" fmla="*/ 5219005 w 5792481"/>
              <a:gd name="connsiteY155" fmla="*/ 5140390 h 6557639"/>
              <a:gd name="connsiteX156" fmla="*/ 5217388 w 5792481"/>
              <a:gd name="connsiteY156" fmla="*/ 5197183 h 6557639"/>
              <a:gd name="connsiteX157" fmla="*/ 5222510 w 5792481"/>
              <a:gd name="connsiteY157" fmla="*/ 5247470 h 6557639"/>
              <a:gd name="connsiteX158" fmla="*/ 5227904 w 5792481"/>
              <a:gd name="connsiteY158" fmla="*/ 5276728 h 6557639"/>
              <a:gd name="connsiteX159" fmla="*/ 5211994 w 5792481"/>
              <a:gd name="connsiteY159" fmla="*/ 5302540 h 6557639"/>
              <a:gd name="connsiteX160" fmla="*/ 5213882 w 5792481"/>
              <a:gd name="connsiteY160" fmla="*/ 5325679 h 6557639"/>
              <a:gd name="connsiteX161" fmla="*/ 5247046 w 5792481"/>
              <a:gd name="connsiteY161" fmla="*/ 5345371 h 6557639"/>
              <a:gd name="connsiteX162" fmla="*/ 5247048 w 5792481"/>
              <a:gd name="connsiteY162" fmla="*/ 5391261 h 6557639"/>
              <a:gd name="connsiteX163" fmla="*/ 5206874 w 5792481"/>
              <a:gd name="connsiteY163" fmla="*/ 5454174 h 6557639"/>
              <a:gd name="connsiteX164" fmla="*/ 5133265 w 5792481"/>
              <a:gd name="connsiteY164" fmla="*/ 5466411 h 6557639"/>
              <a:gd name="connsiteX165" fmla="*/ 5091203 w 5792481"/>
              <a:gd name="connsiteY165" fmla="*/ 5490886 h 6557639"/>
              <a:gd name="connsiteX166" fmla="*/ 5056152 w 5792481"/>
              <a:gd name="connsiteY166" fmla="*/ 5518421 h 6557639"/>
              <a:gd name="connsiteX167" fmla="*/ 5007079 w 5792481"/>
              <a:gd name="connsiteY167" fmla="*/ 5515362 h 6557639"/>
              <a:gd name="connsiteX168" fmla="*/ 4945602 w 5792481"/>
              <a:gd name="connsiteY168" fmla="*/ 5486104 h 6557639"/>
              <a:gd name="connsiteX169" fmla="*/ 4894914 w 5792481"/>
              <a:gd name="connsiteY169" fmla="*/ 5542896 h 6557639"/>
              <a:gd name="connsiteX170" fmla="*/ 4866873 w 5792481"/>
              <a:gd name="connsiteY170" fmla="*/ 5582669 h 6557639"/>
              <a:gd name="connsiteX171" fmla="*/ 4782749 w 5792481"/>
              <a:gd name="connsiteY171" fmla="*/ 5601025 h 6557639"/>
              <a:gd name="connsiteX172" fmla="*/ 4726667 w 5792481"/>
              <a:gd name="connsiteY172" fmla="*/ 5613263 h 6557639"/>
              <a:gd name="connsiteX173" fmla="*/ 4731789 w 5792481"/>
              <a:gd name="connsiteY173" fmla="*/ 5654370 h 6557639"/>
              <a:gd name="connsiteX174" fmla="*/ 4689727 w 5792481"/>
              <a:gd name="connsiteY174" fmla="*/ 5700261 h 6557639"/>
              <a:gd name="connsiteX175" fmla="*/ 4656563 w 5792481"/>
              <a:gd name="connsiteY175" fmla="*/ 5726462 h 6557639"/>
              <a:gd name="connsiteX176" fmla="*/ 4605602 w 5792481"/>
              <a:gd name="connsiteY176" fmla="*/ 5749213 h 6557639"/>
              <a:gd name="connsiteX177" fmla="*/ 4589965 w 5792481"/>
              <a:gd name="connsiteY177" fmla="*/ 5784590 h 6557639"/>
              <a:gd name="connsiteX178" fmla="*/ 4574056 w 5792481"/>
              <a:gd name="connsiteY178" fmla="*/ 5819580 h 6557639"/>
              <a:gd name="connsiteX179" fmla="*/ 4516357 w 5792481"/>
              <a:gd name="connsiteY179" fmla="*/ 5851897 h 6557639"/>
              <a:gd name="connsiteX180" fmla="*/ 4488316 w 5792481"/>
              <a:gd name="connsiteY180" fmla="*/ 5882491 h 6557639"/>
              <a:gd name="connsiteX181" fmla="*/ 4446255 w 5792481"/>
              <a:gd name="connsiteY181" fmla="*/ 5913084 h 6557639"/>
              <a:gd name="connsiteX182" fmla="*/ 4390171 w 5792481"/>
              <a:gd name="connsiteY182" fmla="*/ 5928382 h 6557639"/>
              <a:gd name="connsiteX183" fmla="*/ 4309552 w 5792481"/>
              <a:gd name="connsiteY183" fmla="*/ 5946738 h 6557639"/>
              <a:gd name="connsiteX184" fmla="*/ 4249965 w 5792481"/>
              <a:gd name="connsiteY184" fmla="*/ 5955917 h 6557639"/>
              <a:gd name="connsiteX185" fmla="*/ 4137800 w 5792481"/>
              <a:gd name="connsiteY185" fmla="*/ 5955917 h 6557639"/>
              <a:gd name="connsiteX186" fmla="*/ 4156943 w 5792481"/>
              <a:gd name="connsiteY186" fmla="*/ 5993964 h 6557639"/>
              <a:gd name="connsiteX187" fmla="*/ 4142922 w 5792481"/>
              <a:gd name="connsiteY187" fmla="*/ 6036797 h 6557639"/>
              <a:gd name="connsiteX188" fmla="*/ 4100859 w 5792481"/>
              <a:gd name="connsiteY188" fmla="*/ 6085749 h 6557639"/>
              <a:gd name="connsiteX189" fmla="*/ 4092233 w 5792481"/>
              <a:gd name="connsiteY189" fmla="*/ 6133362 h 6557639"/>
              <a:gd name="connsiteX190" fmla="*/ 4053676 w 5792481"/>
              <a:gd name="connsiteY190" fmla="*/ 6157837 h 6557639"/>
              <a:gd name="connsiteX191" fmla="*/ 3992199 w 5792481"/>
              <a:gd name="connsiteY191" fmla="*/ 6137758 h 6557639"/>
              <a:gd name="connsiteX192" fmla="*/ 3938006 w 5792481"/>
              <a:gd name="connsiteY192" fmla="*/ 6130303 h 6557639"/>
              <a:gd name="connsiteX193" fmla="*/ 3883538 w 5792481"/>
              <a:gd name="connsiteY193" fmla="*/ 6146937 h 6557639"/>
              <a:gd name="connsiteX194" fmla="*/ 3837973 w 5792481"/>
              <a:gd name="connsiteY194" fmla="*/ 6149995 h 6557639"/>
              <a:gd name="connsiteX195" fmla="*/ 3785394 w 5792481"/>
              <a:gd name="connsiteY195" fmla="*/ 6143876 h 6557639"/>
              <a:gd name="connsiteX196" fmla="*/ 3743333 w 5792481"/>
              <a:gd name="connsiteY196" fmla="*/ 6137757 h 6557639"/>
              <a:gd name="connsiteX197" fmla="*/ 3697765 w 5792481"/>
              <a:gd name="connsiteY197" fmla="*/ 6143876 h 6557639"/>
              <a:gd name="connsiteX198" fmla="*/ 3682128 w 5792481"/>
              <a:gd name="connsiteY198" fmla="*/ 6197609 h 6557639"/>
              <a:gd name="connsiteX199" fmla="*/ 3634673 w 5792481"/>
              <a:gd name="connsiteY199" fmla="*/ 6223422 h 6557639"/>
              <a:gd name="connsiteX200" fmla="*/ 3587490 w 5792481"/>
              <a:gd name="connsiteY200" fmla="*/ 6258798 h 6557639"/>
              <a:gd name="connsiteX201" fmla="*/ 3550549 w 5792481"/>
              <a:gd name="connsiteY201" fmla="*/ 6278490 h 6557639"/>
              <a:gd name="connsiteX202" fmla="*/ 3503368 w 5792481"/>
              <a:gd name="connsiteY202" fmla="*/ 6289393 h 6557639"/>
              <a:gd name="connsiteX203" fmla="*/ 3438384 w 5792481"/>
              <a:gd name="connsiteY203" fmla="*/ 6312144 h 6557639"/>
              <a:gd name="connsiteX204" fmla="*/ 3370171 w 5792481"/>
              <a:gd name="connsiteY204" fmla="*/ 6353640 h 6557639"/>
              <a:gd name="connsiteX205" fmla="*/ 3366666 w 5792481"/>
              <a:gd name="connsiteY205" fmla="*/ 6402590 h 6557639"/>
              <a:gd name="connsiteX206" fmla="*/ 3384192 w 5792481"/>
              <a:gd name="connsiteY206" fmla="*/ 6457660 h 6557639"/>
              <a:gd name="connsiteX207" fmla="*/ 3364775 w 5792481"/>
              <a:gd name="connsiteY207" fmla="*/ 6514066 h 6557639"/>
              <a:gd name="connsiteX208" fmla="*/ 3314087 w 5792481"/>
              <a:gd name="connsiteY208" fmla="*/ 6552502 h 6557639"/>
              <a:gd name="connsiteX209" fmla="*/ 3259621 w 5792481"/>
              <a:gd name="connsiteY209" fmla="*/ 6550779 h 6557639"/>
              <a:gd name="connsiteX210" fmla="*/ 3235084 w 5792481"/>
              <a:gd name="connsiteY210" fmla="*/ 6523243 h 6557639"/>
              <a:gd name="connsiteX211" fmla="*/ 3200033 w 5792481"/>
              <a:gd name="connsiteY211" fmla="*/ 6532420 h 6557639"/>
              <a:gd name="connsiteX212" fmla="*/ 3140445 w 5792481"/>
              <a:gd name="connsiteY212" fmla="*/ 6544659 h 6557639"/>
              <a:gd name="connsiteX213" fmla="*/ 3105395 w 5792481"/>
              <a:gd name="connsiteY213" fmla="*/ 6538540 h 6557639"/>
              <a:gd name="connsiteX214" fmla="*/ 3056321 w 5792481"/>
              <a:gd name="connsiteY214" fmla="*/ 6538541 h 6557639"/>
              <a:gd name="connsiteX215" fmla="*/ 3016149 w 5792481"/>
              <a:gd name="connsiteY215" fmla="*/ 6521907 h 6557639"/>
              <a:gd name="connsiteX216" fmla="*/ 2989724 w 5792481"/>
              <a:gd name="connsiteY216" fmla="*/ 6495707 h 6557639"/>
              <a:gd name="connsiteX217" fmla="*/ 2954671 w 5792481"/>
              <a:gd name="connsiteY217" fmla="*/ 6504886 h 6557639"/>
              <a:gd name="connsiteX218" fmla="*/ 2905601 w 5792481"/>
              <a:gd name="connsiteY218" fmla="*/ 6556896 h 6557639"/>
              <a:gd name="connsiteX219" fmla="*/ 2844395 w 5792481"/>
              <a:gd name="connsiteY219" fmla="*/ 6531085 h 6557639"/>
              <a:gd name="connsiteX220" fmla="*/ 2805839 w 5792481"/>
              <a:gd name="connsiteY220" fmla="*/ 6469897 h 6557639"/>
              <a:gd name="connsiteX221" fmla="*/ 2803949 w 5792481"/>
              <a:gd name="connsiteY221" fmla="*/ 6394747 h 6557639"/>
              <a:gd name="connsiteX222" fmla="*/ 2810960 w 5792481"/>
              <a:gd name="connsiteY222" fmla="*/ 6345798 h 6557639"/>
              <a:gd name="connsiteX223" fmla="*/ 2833881 w 5792481"/>
              <a:gd name="connsiteY223" fmla="*/ 6298570 h 6557639"/>
              <a:gd name="connsiteX224" fmla="*/ 2819860 w 5792481"/>
              <a:gd name="connsiteY224" fmla="*/ 6258798 h 6557639"/>
              <a:gd name="connsiteX225" fmla="*/ 2805839 w 5792481"/>
              <a:gd name="connsiteY225" fmla="*/ 6225145 h 6557639"/>
              <a:gd name="connsiteX226" fmla="*/ 2849517 w 5792481"/>
              <a:gd name="connsiteY226" fmla="*/ 6174470 h 6557639"/>
              <a:gd name="connsiteX227" fmla="*/ 2844396 w 5792481"/>
              <a:gd name="connsiteY227" fmla="*/ 6130304 h 6557639"/>
              <a:gd name="connsiteX228" fmla="*/ 2868933 w 5792481"/>
              <a:gd name="connsiteY228" fmla="*/ 6118065 h 6557639"/>
              <a:gd name="connsiteX229" fmla="*/ 2951167 w 5792481"/>
              <a:gd name="connsiteY229" fmla="*/ 6107162 h 6557639"/>
              <a:gd name="connsiteX230" fmla="*/ 3044190 w 5792481"/>
              <a:gd name="connsiteY230" fmla="*/ 6075234 h 6557639"/>
              <a:gd name="connsiteX231" fmla="*/ 3114293 w 5792481"/>
              <a:gd name="connsiteY231" fmla="*/ 6062996 h 6557639"/>
              <a:gd name="connsiteX232" fmla="*/ 3198417 w 5792481"/>
              <a:gd name="connsiteY232" fmla="*/ 6029342 h 6557639"/>
              <a:gd name="connsiteX233" fmla="*/ 3191406 w 5792481"/>
              <a:gd name="connsiteY233" fmla="*/ 6004867 h 6557639"/>
              <a:gd name="connsiteX234" fmla="*/ 3175497 w 5792481"/>
              <a:gd name="connsiteY234" fmla="*/ 5975609 h 6557639"/>
              <a:gd name="connsiteX235" fmla="*/ 3131819 w 5792481"/>
              <a:gd name="connsiteY235" fmla="*/ 5971213 h 6557639"/>
              <a:gd name="connsiteX236" fmla="*/ 3138830 w 5792481"/>
              <a:gd name="connsiteY236" fmla="*/ 5943679 h 6557639"/>
              <a:gd name="connsiteX237" fmla="*/ 3152849 w 5792481"/>
              <a:gd name="connsiteY237" fmla="*/ 5928381 h 6557639"/>
              <a:gd name="connsiteX238" fmla="*/ 3198417 w 5792481"/>
              <a:gd name="connsiteY238" fmla="*/ 5906966 h 6557639"/>
              <a:gd name="connsiteX239" fmla="*/ 3215943 w 5792481"/>
              <a:gd name="connsiteY239" fmla="*/ 5870253 h 6557639"/>
              <a:gd name="connsiteX240" fmla="*/ 3235084 w 5792481"/>
              <a:gd name="connsiteY240" fmla="*/ 5819578 h 6557639"/>
              <a:gd name="connsiteX241" fmla="*/ 3191406 w 5792481"/>
              <a:gd name="connsiteY241" fmla="*/ 5772352 h 6557639"/>
              <a:gd name="connsiteX242" fmla="*/ 3140445 w 5792481"/>
              <a:gd name="connsiteY242" fmla="*/ 5736974 h 6557639"/>
              <a:gd name="connsiteX243" fmla="*/ 3126424 w 5792481"/>
              <a:gd name="connsiteY243" fmla="*/ 5700261 h 6557639"/>
              <a:gd name="connsiteX244" fmla="*/ 3051200 w 5792481"/>
              <a:gd name="connsiteY244" fmla="*/ 5677510 h 6557639"/>
              <a:gd name="connsiteX245" fmla="*/ 3009138 w 5792481"/>
              <a:gd name="connsiteY245" fmla="*/ 5640797 h 6557639"/>
              <a:gd name="connsiteX246" fmla="*/ 2968692 w 5792481"/>
              <a:gd name="connsiteY246" fmla="*/ 5605419 h 6557639"/>
              <a:gd name="connsiteX247" fmla="*/ 2926632 w 5792481"/>
              <a:gd name="connsiteY247" fmla="*/ 5623776 h 6557639"/>
              <a:gd name="connsiteX248" fmla="*/ 2839003 w 5792481"/>
              <a:gd name="connsiteY248" fmla="*/ 5611539 h 6557639"/>
              <a:gd name="connsiteX249" fmla="*/ 2805839 w 5792481"/>
              <a:gd name="connsiteY249" fmla="*/ 5640797 h 6557639"/>
              <a:gd name="connsiteX250" fmla="*/ 2763777 w 5792481"/>
              <a:gd name="connsiteY250" fmla="*/ 5659154 h 6557639"/>
              <a:gd name="connsiteX251" fmla="*/ 2691784 w 5792481"/>
              <a:gd name="connsiteY251" fmla="*/ 5645192 h 6557639"/>
              <a:gd name="connsiteX252" fmla="*/ 2637592 w 5792481"/>
              <a:gd name="connsiteY252" fmla="*/ 5649976 h 6557639"/>
              <a:gd name="connsiteX253" fmla="*/ 2648108 w 5792481"/>
              <a:gd name="connsiteY253" fmla="*/ 5726461 h 6557639"/>
              <a:gd name="connsiteX254" fmla="*/ 2630582 w 5792481"/>
              <a:gd name="connsiteY254" fmla="*/ 5827422 h 6557639"/>
              <a:gd name="connsiteX255" fmla="*/ 2616561 w 5792481"/>
              <a:gd name="connsiteY255" fmla="*/ 5916145 h 6557639"/>
              <a:gd name="connsiteX256" fmla="*/ 2602539 w 5792481"/>
              <a:gd name="connsiteY256" fmla="*/ 5949797 h 6557639"/>
              <a:gd name="connsiteX257" fmla="*/ 2553466 w 5792481"/>
              <a:gd name="connsiteY257" fmla="*/ 6035462 h 6557639"/>
              <a:gd name="connsiteX258" fmla="*/ 2578004 w 5792481"/>
              <a:gd name="connsiteY258" fmla="*/ 6139482 h 6557639"/>
              <a:gd name="connsiteX259" fmla="*/ 2585015 w 5792481"/>
              <a:gd name="connsiteY259" fmla="*/ 6188432 h 6557639"/>
              <a:gd name="connsiteX260" fmla="*/ 2572610 w 5792481"/>
              <a:gd name="connsiteY260" fmla="*/ 6254014 h 6557639"/>
              <a:gd name="connsiteX261" fmla="*/ 2539447 w 5792481"/>
              <a:gd name="connsiteY261" fmla="*/ 6319987 h 6557639"/>
              <a:gd name="connsiteX262" fmla="*/ 2481475 w 5792481"/>
              <a:gd name="connsiteY262" fmla="*/ 6339677 h 6557639"/>
              <a:gd name="connsiteX263" fmla="*/ 2448314 w 5792481"/>
              <a:gd name="connsiteY263" fmla="*/ 6362818 h 6557639"/>
              <a:gd name="connsiteX264" fmla="*/ 2418383 w 5792481"/>
              <a:gd name="connsiteY264" fmla="*/ 6354975 h 6557639"/>
              <a:gd name="connsiteX265" fmla="*/ 2385220 w 5792481"/>
              <a:gd name="connsiteY265" fmla="*/ 6335283 h 6557639"/>
              <a:gd name="connsiteX266" fmla="*/ 2371200 w 5792481"/>
              <a:gd name="connsiteY266" fmla="*/ 6298570 h 6557639"/>
              <a:gd name="connsiteX267" fmla="*/ 2315117 w 5792481"/>
              <a:gd name="connsiteY267" fmla="*/ 6307749 h 6557639"/>
              <a:gd name="connsiteX268" fmla="*/ 2304601 w 5792481"/>
              <a:gd name="connsiteY268" fmla="*/ 6323046 h 6557639"/>
              <a:gd name="connsiteX269" fmla="*/ 2295702 w 5792481"/>
              <a:gd name="connsiteY269" fmla="*/ 6351915 h 6557639"/>
              <a:gd name="connsiteX270" fmla="*/ 2280066 w 5792481"/>
              <a:gd name="connsiteY270" fmla="*/ 6387293 h 6557639"/>
              <a:gd name="connsiteX271" fmla="*/ 2216973 w 5792481"/>
              <a:gd name="connsiteY271" fmla="*/ 6408709 h 6557639"/>
              <a:gd name="connsiteX272" fmla="*/ 2202952 w 5792481"/>
              <a:gd name="connsiteY272" fmla="*/ 6371996 h 6557639"/>
              <a:gd name="connsiteX273" fmla="*/ 2187041 w 5792481"/>
              <a:gd name="connsiteY273" fmla="*/ 6318264 h 6557639"/>
              <a:gd name="connsiteX274" fmla="*/ 2153880 w 5792481"/>
              <a:gd name="connsiteY274" fmla="*/ 6243502 h 6557639"/>
              <a:gd name="connsiteX275" fmla="*/ 2127454 w 5792481"/>
              <a:gd name="connsiteY275" fmla="*/ 6202005 h 6557639"/>
              <a:gd name="connsiteX276" fmla="*/ 2087281 w 5792481"/>
              <a:gd name="connsiteY276" fmla="*/ 6176194 h 6557639"/>
              <a:gd name="connsiteX277" fmla="*/ 2041715 w 5792481"/>
              <a:gd name="connsiteY277" fmla="*/ 6130303 h 6557639"/>
              <a:gd name="connsiteX278" fmla="*/ 1971612 w 5792481"/>
              <a:gd name="connsiteY278" fmla="*/ 6081353 h 6557639"/>
              <a:gd name="connsiteX279" fmla="*/ 1936560 w 5792481"/>
              <a:gd name="connsiteY279" fmla="*/ 5992629 h 6557639"/>
              <a:gd name="connsiteX280" fmla="*/ 1866457 w 5792481"/>
              <a:gd name="connsiteY280" fmla="*/ 5910026 h 6557639"/>
              <a:gd name="connsiteX281" fmla="*/ 1843536 w 5792481"/>
              <a:gd name="connsiteY281" fmla="*/ 5853232 h 6557639"/>
              <a:gd name="connsiteX282" fmla="*/ 1866457 w 5792481"/>
              <a:gd name="connsiteY282" fmla="*/ 5830481 h 6557639"/>
              <a:gd name="connsiteX283" fmla="*/ 1810374 w 5792481"/>
              <a:gd name="connsiteY283" fmla="*/ 5784590 h 6557639"/>
              <a:gd name="connsiteX284" fmla="*/ 1771817 w 5792481"/>
              <a:gd name="connsiteY284" fmla="*/ 5763174 h 6557639"/>
              <a:gd name="connsiteX285" fmla="*/ 1729757 w 5792481"/>
              <a:gd name="connsiteY285" fmla="*/ 5717283 h 6557639"/>
              <a:gd name="connsiteX286" fmla="*/ 1698209 w 5792481"/>
              <a:gd name="connsiteY286" fmla="*/ 5662213 h 6557639"/>
              <a:gd name="connsiteX287" fmla="*/ 1677179 w 5792481"/>
              <a:gd name="connsiteY287" fmla="*/ 5597966 h 6557639"/>
              <a:gd name="connsiteX288" fmla="*/ 1664773 w 5792481"/>
              <a:gd name="connsiteY288" fmla="*/ 5565648 h 6557639"/>
              <a:gd name="connsiteX289" fmla="*/ 1640237 w 5792481"/>
              <a:gd name="connsiteY289" fmla="*/ 5538113 h 6557639"/>
              <a:gd name="connsiteX290" fmla="*/ 1600063 w 5792481"/>
              <a:gd name="connsiteY290" fmla="*/ 5466411 h 6557639"/>
              <a:gd name="connsiteX291" fmla="*/ 1605186 w 5792481"/>
              <a:gd name="connsiteY291" fmla="*/ 5437154 h 6557639"/>
              <a:gd name="connsiteX292" fmla="*/ 1589549 w 5792481"/>
              <a:gd name="connsiteY292" fmla="*/ 5402163 h 6557639"/>
              <a:gd name="connsiteX293" fmla="*/ 1579033 w 5792481"/>
              <a:gd name="connsiteY293" fmla="*/ 5340976 h 6557639"/>
              <a:gd name="connsiteX294" fmla="*/ 1538587 w 5792481"/>
              <a:gd name="connsiteY294" fmla="*/ 5311717 h 6557639"/>
              <a:gd name="connsiteX295" fmla="*/ 1487900 w 5792481"/>
              <a:gd name="connsiteY295" fmla="*/ 5295084 h 6557639"/>
              <a:gd name="connsiteX296" fmla="*/ 1436938 w 5792481"/>
              <a:gd name="connsiteY296" fmla="*/ 5275003 h 6557639"/>
              <a:gd name="connsiteX297" fmla="*/ 1424807 w 5792481"/>
              <a:gd name="connsiteY297" fmla="*/ 5236956 h 6557639"/>
              <a:gd name="connsiteX298" fmla="*/ 1419413 w 5792481"/>
              <a:gd name="connsiteY298" fmla="*/ 5192400 h 6557639"/>
              <a:gd name="connsiteX299" fmla="*/ 1396765 w 5792481"/>
              <a:gd name="connsiteY299" fmla="*/ 5169649 h 6557639"/>
              <a:gd name="connsiteX300" fmla="*/ 1344187 w 5792481"/>
              <a:gd name="connsiteY300" fmla="*/ 5142114 h 6557639"/>
              <a:gd name="connsiteX301" fmla="*/ 1310752 w 5792481"/>
              <a:gd name="connsiteY301" fmla="*/ 5112855 h 6557639"/>
              <a:gd name="connsiteX302" fmla="*/ 1309136 w 5792481"/>
              <a:gd name="connsiteY302" fmla="*/ 5065628 h 6557639"/>
              <a:gd name="connsiteX303" fmla="*/ 1321268 w 5792481"/>
              <a:gd name="connsiteY303" fmla="*/ 5005775 h 6557639"/>
              <a:gd name="connsiteX304" fmla="*/ 1328278 w 5792481"/>
              <a:gd name="connsiteY304" fmla="*/ 4935410 h 6557639"/>
              <a:gd name="connsiteX305" fmla="*/ 1291611 w 5792481"/>
              <a:gd name="connsiteY305" fmla="*/ 4833113 h 6557639"/>
              <a:gd name="connsiteX306" fmla="*/ 1246044 w 5792481"/>
              <a:gd name="connsiteY306" fmla="*/ 4768866 h 6557639"/>
              <a:gd name="connsiteX307" fmla="*/ 1165425 w 5792481"/>
              <a:gd name="connsiteY307" fmla="*/ 4704617 h 6557639"/>
              <a:gd name="connsiteX308" fmla="*/ 1154911 w 5792481"/>
              <a:gd name="connsiteY308" fmla="*/ 4612838 h 6557639"/>
              <a:gd name="connsiteX309" fmla="*/ 1142505 w 5792481"/>
              <a:gd name="connsiteY309" fmla="*/ 4552982 h 6557639"/>
              <a:gd name="connsiteX310" fmla="*/ 1126868 w 5792481"/>
              <a:gd name="connsiteY310" fmla="*/ 4496579 h 6557639"/>
              <a:gd name="connsiteX311" fmla="*/ 1119858 w 5792481"/>
              <a:gd name="connsiteY311" fmla="*/ 4435389 h 6557639"/>
              <a:gd name="connsiteX312" fmla="*/ 1086425 w 5792481"/>
              <a:gd name="connsiteY312" fmla="*/ 4366360 h 6557639"/>
              <a:gd name="connsiteX313" fmla="*/ 1039239 w 5792481"/>
              <a:gd name="connsiteY313" fmla="*/ 4322193 h 6557639"/>
              <a:gd name="connsiteX314" fmla="*/ 1021714 w 5792481"/>
              <a:gd name="connsiteY314" fmla="*/ 4285479 h 6557639"/>
              <a:gd name="connsiteX315" fmla="*/ 991782 w 5792481"/>
              <a:gd name="connsiteY315" fmla="*/ 4231745 h 6557639"/>
              <a:gd name="connsiteX316" fmla="*/ 958620 w 5792481"/>
              <a:gd name="connsiteY316" fmla="*/ 4184517 h 6557639"/>
              <a:gd name="connsiteX317" fmla="*/ 913052 w 5792481"/>
              <a:gd name="connsiteY317" fmla="*/ 4141686 h 6557639"/>
              <a:gd name="connsiteX318" fmla="*/ 899033 w 5792481"/>
              <a:gd name="connsiteY318" fmla="*/ 4083558 h 6557639"/>
              <a:gd name="connsiteX319" fmla="*/ 870992 w 5792481"/>
              <a:gd name="connsiteY319" fmla="*/ 4046845 h 6557639"/>
              <a:gd name="connsiteX320" fmla="*/ 853466 w 5792481"/>
              <a:gd name="connsiteY320" fmla="*/ 3973419 h 6557639"/>
              <a:gd name="connsiteX321" fmla="*/ 811403 w 5792481"/>
              <a:gd name="connsiteY321" fmla="*/ 3893874 h 6557639"/>
              <a:gd name="connsiteX322" fmla="*/ 779857 w 5792481"/>
              <a:gd name="connsiteY322" fmla="*/ 3851043 h 6557639"/>
              <a:gd name="connsiteX323" fmla="*/ 786868 w 5792481"/>
              <a:gd name="connsiteY323" fmla="*/ 3789855 h 6557639"/>
              <a:gd name="connsiteX324" fmla="*/ 755320 w 5792481"/>
              <a:gd name="connsiteY324" fmla="*/ 3750083 h 6557639"/>
              <a:gd name="connsiteX325" fmla="*/ 760443 w 5792481"/>
              <a:gd name="connsiteY325" fmla="*/ 3696348 h 6557639"/>
              <a:gd name="connsiteX326" fmla="*/ 811404 w 5792481"/>
              <a:gd name="connsiteY326" fmla="*/ 3627705 h 6557639"/>
              <a:gd name="connsiteX327" fmla="*/ 804393 w 5792481"/>
              <a:gd name="connsiteY327" fmla="*/ 3566518 h 6557639"/>
              <a:gd name="connsiteX328" fmla="*/ 765836 w 5792481"/>
              <a:gd name="connsiteY328" fmla="*/ 3563459 h 6557639"/>
              <a:gd name="connsiteX329" fmla="*/ 678209 w 5792481"/>
              <a:gd name="connsiteY329" fmla="*/ 3548163 h 6557639"/>
              <a:gd name="connsiteX330" fmla="*/ 622126 w 5792481"/>
              <a:gd name="connsiteY330" fmla="*/ 3523687 h 6557639"/>
              <a:gd name="connsiteX331" fmla="*/ 618620 w 5792481"/>
              <a:gd name="connsiteY331" fmla="*/ 3471676 h 6557639"/>
              <a:gd name="connsiteX332" fmla="*/ 623741 w 5792481"/>
              <a:gd name="connsiteY332" fmla="*/ 3387348 h 6557639"/>
              <a:gd name="connsiteX333" fmla="*/ 604599 w 5792481"/>
              <a:gd name="connsiteY333" fmla="*/ 3324825 h 6557639"/>
              <a:gd name="connsiteX334" fmla="*/ 580063 w 5792481"/>
              <a:gd name="connsiteY334" fmla="*/ 3300350 h 6557639"/>
              <a:gd name="connsiteX335" fmla="*/ 520476 w 5792481"/>
              <a:gd name="connsiteY335" fmla="*/ 3281992 h 6557639"/>
              <a:gd name="connsiteX336" fmla="*/ 469514 w 5792481"/>
              <a:gd name="connsiteY336" fmla="*/ 3264972 h 6557639"/>
              <a:gd name="connsiteX337" fmla="*/ 457382 w 5792481"/>
              <a:gd name="connsiteY337" fmla="*/ 3233042 h 6557639"/>
              <a:gd name="connsiteX338" fmla="*/ 422331 w 5792481"/>
              <a:gd name="connsiteY338" fmla="*/ 3202448 h 6557639"/>
              <a:gd name="connsiteX339" fmla="*/ 380269 w 5792481"/>
              <a:gd name="connsiteY339" fmla="*/ 3190211 h 6557639"/>
              <a:gd name="connsiteX340" fmla="*/ 367865 w 5792481"/>
              <a:gd name="connsiteY340" fmla="*/ 3160952 h 6557639"/>
              <a:gd name="connsiteX341" fmla="*/ 394290 w 5792481"/>
              <a:gd name="connsiteY341" fmla="*/ 3141260 h 6557639"/>
              <a:gd name="connsiteX342" fmla="*/ 437968 w 5792481"/>
              <a:gd name="connsiteY342" fmla="*/ 3108942 h 6557639"/>
              <a:gd name="connsiteX343" fmla="*/ 443363 w 5792481"/>
              <a:gd name="connsiteY343" fmla="*/ 3058656 h 6557639"/>
              <a:gd name="connsiteX344" fmla="*/ 448482 w 5792481"/>
              <a:gd name="connsiteY344" fmla="*/ 2998803 h 6557639"/>
              <a:gd name="connsiteX345" fmla="*/ 418827 w 5792481"/>
              <a:gd name="connsiteY345" fmla="*/ 2948518 h 6557639"/>
              <a:gd name="connsiteX346" fmla="*/ 352228 w 5792481"/>
              <a:gd name="connsiteY346" fmla="*/ 2939339 h 6557639"/>
              <a:gd name="connsiteX347" fmla="*/ 290751 w 5792481"/>
              <a:gd name="connsiteY347" fmla="*/ 2926397 h 6557639"/>
              <a:gd name="connsiteX348" fmla="*/ 296146 w 5792481"/>
              <a:gd name="connsiteY348" fmla="*/ 3006646 h 6557639"/>
              <a:gd name="connsiteX349" fmla="*/ 285631 w 5792481"/>
              <a:gd name="connsiteY349" fmla="*/ 3034181 h 6557639"/>
              <a:gd name="connsiteX350" fmla="*/ 227658 w 5792481"/>
              <a:gd name="connsiteY350" fmla="*/ 3035516 h 6557639"/>
              <a:gd name="connsiteX351" fmla="*/ 199619 w 5792481"/>
              <a:gd name="connsiteY351" fmla="*/ 3001863 h 6557639"/>
              <a:gd name="connsiteX352" fmla="*/ 180476 w 5792481"/>
              <a:gd name="connsiteY352" fmla="*/ 2954637 h 6557639"/>
              <a:gd name="connsiteX353" fmla="*/ 113877 w 5792481"/>
              <a:gd name="connsiteY353" fmla="*/ 2945458 h 6557639"/>
              <a:gd name="connsiteX354" fmla="*/ 78825 w 5792481"/>
              <a:gd name="connsiteY354" fmla="*/ 2920983 h 6557639"/>
              <a:gd name="connsiteX355" fmla="*/ 94014 w 5792481"/>
              <a:gd name="connsiteY355" fmla="*/ 2899567 h 6557639"/>
              <a:gd name="connsiteX356" fmla="*/ 137245 w 5792481"/>
              <a:gd name="connsiteY356" fmla="*/ 2896508 h 6557639"/>
              <a:gd name="connsiteX357" fmla="*/ 198001 w 5792481"/>
              <a:gd name="connsiteY357" fmla="*/ 2896508 h 6557639"/>
              <a:gd name="connsiteX358" fmla="*/ 264598 w 5792481"/>
              <a:gd name="connsiteY358" fmla="*/ 2878150 h 6557639"/>
              <a:gd name="connsiteX359" fmla="*/ 264599 w 5792481"/>
              <a:gd name="connsiteY359" fmla="*/ 2798606 h 6557639"/>
              <a:gd name="connsiteX360" fmla="*/ 247073 w 5792481"/>
              <a:gd name="connsiteY360" fmla="*/ 2731300 h 6557639"/>
              <a:gd name="connsiteX361" fmla="*/ 201507 w 5792481"/>
              <a:gd name="connsiteY361" fmla="*/ 2673171 h 6557639"/>
              <a:gd name="connsiteX362" fmla="*/ 166455 w 5792481"/>
              <a:gd name="connsiteY362" fmla="*/ 2676230 h 6557639"/>
              <a:gd name="connsiteX363" fmla="*/ 127898 w 5792481"/>
              <a:gd name="connsiteY363" fmla="*/ 2670111 h 6557639"/>
              <a:gd name="connsiteX364" fmla="*/ 71815 w 5792481"/>
              <a:gd name="connsiteY364" fmla="*/ 2663992 h 6557639"/>
              <a:gd name="connsiteX365" fmla="*/ 38381 w 5792481"/>
              <a:gd name="connsiteY365" fmla="*/ 2591902 h 6557639"/>
              <a:gd name="connsiteX366" fmla="*/ 57795 w 5792481"/>
              <a:gd name="connsiteY366" fmla="*/ 2541616 h 6557639"/>
              <a:gd name="connsiteX367" fmla="*/ 43774 w 5792481"/>
              <a:gd name="connsiteY367" fmla="*/ 2504903 h 6557639"/>
              <a:gd name="connsiteX368" fmla="*/ 8723 w 5792481"/>
              <a:gd name="connsiteY368" fmla="*/ 2449834 h 6557639"/>
              <a:gd name="connsiteX369" fmla="*/ 1712 w 5792481"/>
              <a:gd name="connsiteY369" fmla="*/ 2416181 h 6557639"/>
              <a:gd name="connsiteX370" fmla="*/ 34427 w 5792481"/>
              <a:gd name="connsiteY370" fmla="*/ 2394764 h 6557639"/>
              <a:gd name="connsiteX371" fmla="*/ 90509 w 5792481"/>
              <a:gd name="connsiteY371" fmla="*/ 2364170 h 6557639"/>
              <a:gd name="connsiteX372" fmla="*/ 127898 w 5792481"/>
              <a:gd name="connsiteY372" fmla="*/ 2333576 h 6557639"/>
              <a:gd name="connsiteX373" fmla="*/ 157555 w 5792481"/>
              <a:gd name="connsiteY373" fmla="*/ 2301257 h 6557639"/>
              <a:gd name="connsiteX374" fmla="*/ 183980 w 5792481"/>
              <a:gd name="connsiteY374" fmla="*/ 2260150 h 6557639"/>
              <a:gd name="connsiteX375" fmla="*/ 213638 w 5792481"/>
              <a:gd name="connsiteY375" fmla="*/ 2237010 h 6557639"/>
              <a:gd name="connsiteX376" fmla="*/ 226042 w 5792481"/>
              <a:gd name="connsiteY376" fmla="*/ 2186725 h 6557639"/>
              <a:gd name="connsiteX377" fmla="*/ 222537 w 5792481"/>
              <a:gd name="connsiteY377" fmla="*/ 2131655 h 6557639"/>
              <a:gd name="connsiteX378" fmla="*/ 233052 w 5792481"/>
              <a:gd name="connsiteY378" fmla="*/ 2073526 h 6557639"/>
              <a:gd name="connsiteX379" fmla="*/ 248689 w 5792481"/>
              <a:gd name="connsiteY379" fmla="*/ 2001436 h 6557639"/>
              <a:gd name="connsiteX380" fmla="*/ 285631 w 5792481"/>
              <a:gd name="connsiteY380" fmla="*/ 1945031 h 6557639"/>
              <a:gd name="connsiteX381" fmla="*/ 297762 w 5792481"/>
              <a:gd name="connsiteY381" fmla="*/ 1912713 h 6557639"/>
              <a:gd name="connsiteX382" fmla="*/ 320682 w 5792481"/>
              <a:gd name="connsiteY382" fmla="*/ 1874664 h 6557639"/>
              <a:gd name="connsiteX383" fmla="*/ 374876 w 5792481"/>
              <a:gd name="connsiteY383" fmla="*/ 1825010 h 6557639"/>
              <a:gd name="connsiteX384" fmla="*/ 428173 w 5792481"/>
              <a:gd name="connsiteY384" fmla="*/ 1808377 h 6557639"/>
              <a:gd name="connsiteX385" fmla="*/ 477694 w 5792481"/>
              <a:gd name="connsiteY385" fmla="*/ 1804614 h 6557639"/>
              <a:gd name="connsiteX386" fmla="*/ 539617 w 5792481"/>
              <a:gd name="connsiteY386" fmla="*/ 1799514 h 6557639"/>
              <a:gd name="connsiteX387" fmla="*/ 594085 w 5792481"/>
              <a:gd name="connsiteY387" fmla="*/ 1761468 h 6557639"/>
              <a:gd name="connsiteX388" fmla="*/ 651782 w 5792481"/>
              <a:gd name="connsiteY388" fmla="*/ 1738326 h 6557639"/>
              <a:gd name="connsiteX389" fmla="*/ 684050 w 5792481"/>
              <a:gd name="connsiteY389" fmla="*/ 1725774 h 6557639"/>
              <a:gd name="connsiteX390" fmla="*/ 728895 w 5792481"/>
              <a:gd name="connsiteY390" fmla="*/ 1707733 h 6557639"/>
              <a:gd name="connsiteX391" fmla="*/ 786868 w 5792481"/>
              <a:gd name="connsiteY391" fmla="*/ 1672744 h 6557639"/>
              <a:gd name="connsiteX392" fmla="*/ 913053 w 5792481"/>
              <a:gd name="connsiteY392" fmla="*/ 1623793 h 6557639"/>
              <a:gd name="connsiteX393" fmla="*/ 946216 w 5792481"/>
              <a:gd name="connsiteY393" fmla="*/ 1606773 h 6557639"/>
              <a:gd name="connsiteX394" fmla="*/ 993672 w 5792481"/>
              <a:gd name="connsiteY394" fmla="*/ 1590141 h 6557639"/>
              <a:gd name="connsiteX395" fmla="*/ 1032230 w 5792481"/>
              <a:gd name="connsiteY395" fmla="*/ 1599318 h 6557639"/>
              <a:gd name="connsiteX396" fmla="*/ 1058381 w 5792481"/>
              <a:gd name="connsiteY396" fmla="*/ 1606773 h 6557639"/>
              <a:gd name="connsiteX397" fmla="*/ 1095322 w 5792481"/>
              <a:gd name="connsiteY397" fmla="*/ 1595239 h 6557639"/>
              <a:gd name="connsiteX398" fmla="*/ 1160030 w 5792481"/>
              <a:gd name="connsiteY398" fmla="*/ 1585356 h 6557639"/>
              <a:gd name="connsiteX399" fmla="*/ 1202092 w 5792481"/>
              <a:gd name="connsiteY399" fmla="*/ 1563940 h 6557639"/>
              <a:gd name="connsiteX400" fmla="*/ 1254670 w 5792481"/>
              <a:gd name="connsiteY400" fmla="*/ 1554762 h 6557639"/>
              <a:gd name="connsiteX401" fmla="*/ 1303741 w 5792481"/>
              <a:gd name="connsiteY401" fmla="*/ 1560881 h 6557639"/>
              <a:gd name="connsiteX402" fmla="*/ 1347693 w 5792481"/>
              <a:gd name="connsiteY402" fmla="*/ 1538130 h 6557639"/>
              <a:gd name="connsiteX403" fmla="*/ 1396766 w 5792481"/>
              <a:gd name="connsiteY403" fmla="*/ 1515695 h 6557639"/>
              <a:gd name="connsiteX404" fmla="*/ 1415906 w 5792481"/>
              <a:gd name="connsiteY404" fmla="*/ 1472159 h 6557639"/>
              <a:gd name="connsiteX405" fmla="*/ 1417796 w 5792481"/>
              <a:gd name="connsiteY405" fmla="*/ 1427991 h 6557639"/>
              <a:gd name="connsiteX406" fmla="*/ 1379239 w 5792481"/>
              <a:gd name="connsiteY406" fmla="*/ 1366804 h 6557639"/>
              <a:gd name="connsiteX407" fmla="*/ 1375734 w 5792481"/>
              <a:gd name="connsiteY407" fmla="*/ 1313773 h 6557639"/>
              <a:gd name="connsiteX408" fmla="*/ 1395597 w 5792481"/>
              <a:gd name="connsiteY408" fmla="*/ 1251565 h 6557639"/>
              <a:gd name="connsiteX409" fmla="*/ 1445118 w 5792481"/>
              <a:gd name="connsiteY409" fmla="*/ 1192732 h 6557639"/>
              <a:gd name="connsiteX410" fmla="*/ 1486010 w 5792481"/>
              <a:gd name="connsiteY410" fmla="*/ 1190693 h 6557639"/>
              <a:gd name="connsiteX411" fmla="*/ 1508931 w 5792481"/>
              <a:gd name="connsiteY411" fmla="*/ 1161822 h 6557639"/>
              <a:gd name="connsiteX412" fmla="*/ 1539758 w 5792481"/>
              <a:gd name="connsiteY412" fmla="*/ 1095851 h 6557639"/>
              <a:gd name="connsiteX413" fmla="*/ 1591886 w 5792481"/>
              <a:gd name="connsiteY413" fmla="*/ 1041486 h 6557639"/>
              <a:gd name="connsiteX414" fmla="*/ 1619928 w 5792481"/>
              <a:gd name="connsiteY414" fmla="*/ 984376 h 6557639"/>
              <a:gd name="connsiteX415" fmla="*/ 1617592 w 5792481"/>
              <a:gd name="connsiteY415" fmla="*/ 889535 h 6557639"/>
              <a:gd name="connsiteX416" fmla="*/ 1649138 w 5792481"/>
              <a:gd name="connsiteY416" fmla="*/ 800813 h 6557639"/>
              <a:gd name="connsiteX417" fmla="*/ 1698209 w 5792481"/>
              <a:gd name="connsiteY417" fmla="*/ 767159 h 6557639"/>
              <a:gd name="connsiteX418" fmla="*/ 1691198 w 5792481"/>
              <a:gd name="connsiteY418" fmla="*/ 687615 h 6557639"/>
              <a:gd name="connsiteX419" fmla="*/ 1772986 w 5792481"/>
              <a:gd name="connsiteY419" fmla="*/ 616228 h 6557639"/>
              <a:gd name="connsiteX420" fmla="*/ 1810374 w 5792481"/>
              <a:gd name="connsiteY420" fmla="*/ 583594 h 6557639"/>
              <a:gd name="connsiteX421" fmla="*/ 1880477 w 5792481"/>
              <a:gd name="connsiteY421" fmla="*/ 530565 h 6557639"/>
              <a:gd name="connsiteX422" fmla="*/ 1934670 w 5792481"/>
              <a:gd name="connsiteY422" fmla="*/ 496207 h 6557639"/>
              <a:gd name="connsiteX423" fmla="*/ 1992642 w 5792481"/>
              <a:gd name="connsiteY423" fmla="*/ 448980 h 6557639"/>
              <a:gd name="connsiteX424" fmla="*/ 2041715 w 5792481"/>
              <a:gd name="connsiteY424" fmla="*/ 424505 h 6557639"/>
              <a:gd name="connsiteX425" fmla="*/ 2094292 w 5792481"/>
              <a:gd name="connsiteY425" fmla="*/ 403090 h 6557639"/>
              <a:gd name="connsiteX426" fmla="*/ 2174911 w 5792481"/>
              <a:gd name="connsiteY426" fmla="*/ 375555 h 6557639"/>
              <a:gd name="connsiteX427" fmla="*/ 2226320 w 5792481"/>
              <a:gd name="connsiteY427" fmla="*/ 359238 h 6557639"/>
              <a:gd name="connsiteX428" fmla="*/ 2259034 w 5792481"/>
              <a:gd name="connsiteY428" fmla="*/ 326604 h 6557639"/>
              <a:gd name="connsiteX429" fmla="*/ 2287076 w 5792481"/>
              <a:gd name="connsiteY429" fmla="*/ 253178 h 6557639"/>
              <a:gd name="connsiteX430" fmla="*/ 2301096 w 5792481"/>
              <a:gd name="connsiteY430" fmla="*/ 216465 h 6557639"/>
              <a:gd name="connsiteX431" fmla="*/ 2318622 w 5792481"/>
              <a:gd name="connsiteY431" fmla="*/ 164456 h 6557639"/>
              <a:gd name="connsiteX432" fmla="*/ 2346662 w 5792481"/>
              <a:gd name="connsiteY432" fmla="*/ 103267 h 6557639"/>
              <a:gd name="connsiteX433" fmla="*/ 2385220 w 5792481"/>
              <a:gd name="connsiteY433" fmla="*/ 35961 h 6557639"/>
              <a:gd name="connsiteX434" fmla="*/ 2449929 w 5792481"/>
              <a:gd name="connsiteY434" fmla="*/ 58711 h 6557639"/>
              <a:gd name="connsiteX435" fmla="*/ 2511406 w 5792481"/>
              <a:gd name="connsiteY435" fmla="*/ 94089 h 6557639"/>
              <a:gd name="connsiteX436" fmla="*/ 2539447 w 5792481"/>
              <a:gd name="connsiteY436" fmla="*/ 63494 h 6557639"/>
              <a:gd name="connsiteX437" fmla="*/ 2628245 w 5792481"/>
              <a:gd name="connsiteY437" fmla="*/ 53297 h 6557639"/>
              <a:gd name="connsiteX438" fmla="*/ 2665633 w 5792481"/>
              <a:gd name="connsiteY438" fmla="*/ 61455 h 6557639"/>
              <a:gd name="connsiteX439" fmla="*/ 2707695 w 5792481"/>
              <a:gd name="connsiteY439" fmla="*/ 81851 h 6557639"/>
              <a:gd name="connsiteX440" fmla="*/ 2791819 w 5792481"/>
              <a:gd name="connsiteY440" fmla="*/ 69614 h 6557639"/>
              <a:gd name="connsiteX441" fmla="*/ 2889242 w 5792481"/>
              <a:gd name="connsiteY441" fmla="*/ 66869 h 6557639"/>
              <a:gd name="connsiteX442" fmla="*/ 2960066 w 5792481"/>
              <a:gd name="connsiteY442" fmla="*/ 45138 h 6557639"/>
              <a:gd name="connsiteX443" fmla="*/ 3002128 w 5792481"/>
              <a:gd name="connsiteY443" fmla="*/ 32901 h 6557639"/>
              <a:gd name="connsiteX444" fmla="*/ 3048864 w 5792481"/>
              <a:gd name="connsiteY444" fmla="*/ 28822 h 6557639"/>
              <a:gd name="connsiteX445" fmla="*/ 3080857 w 5792481"/>
              <a:gd name="connsiteY445" fmla="*/ 18940 h 6557639"/>
              <a:gd name="connsiteX446" fmla="*/ 3100273 w 5792481"/>
              <a:gd name="connsiteY446" fmla="*/ 267 h 6557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</a:cxnLst>
            <a:rect l="l" t="t" r="r" b="b"/>
            <a:pathLst>
              <a:path w="5792481" h="6557639">
                <a:moveTo>
                  <a:pt x="3100273" y="267"/>
                </a:moveTo>
                <a:cubicBezTo>
                  <a:pt x="3112540" y="2816"/>
                  <a:pt x="3130124" y="11121"/>
                  <a:pt x="3143951" y="21999"/>
                </a:cubicBezTo>
                <a:cubicBezTo>
                  <a:pt x="3157777" y="32878"/>
                  <a:pt x="3179602" y="52839"/>
                  <a:pt x="3183228" y="65534"/>
                </a:cubicBezTo>
                <a:cubicBezTo>
                  <a:pt x="3186853" y="78229"/>
                  <a:pt x="3130462" y="5889"/>
                  <a:pt x="3165702" y="98168"/>
                </a:cubicBezTo>
                <a:cubicBezTo>
                  <a:pt x="3156355" y="110406"/>
                  <a:pt x="3152387" y="145537"/>
                  <a:pt x="3158693" y="161397"/>
                </a:cubicBezTo>
                <a:cubicBezTo>
                  <a:pt x="3164999" y="177256"/>
                  <a:pt x="3192828" y="182107"/>
                  <a:pt x="3203538" y="193325"/>
                </a:cubicBezTo>
                <a:cubicBezTo>
                  <a:pt x="3214248" y="204542"/>
                  <a:pt x="3219447" y="218506"/>
                  <a:pt x="3222952" y="228703"/>
                </a:cubicBezTo>
                <a:cubicBezTo>
                  <a:pt x="3226457" y="238900"/>
                  <a:pt x="3218922" y="245675"/>
                  <a:pt x="3224568" y="254513"/>
                </a:cubicBezTo>
                <a:cubicBezTo>
                  <a:pt x="3230215" y="263351"/>
                  <a:pt x="3241062" y="269495"/>
                  <a:pt x="3256836" y="281733"/>
                </a:cubicBezTo>
                <a:cubicBezTo>
                  <a:pt x="3272609" y="293970"/>
                  <a:pt x="3300320" y="312302"/>
                  <a:pt x="3319208" y="327939"/>
                </a:cubicBezTo>
                <a:cubicBezTo>
                  <a:pt x="3338097" y="343576"/>
                  <a:pt x="3368491" y="345524"/>
                  <a:pt x="3373674" y="357199"/>
                </a:cubicBezTo>
                <a:cubicBezTo>
                  <a:pt x="3369001" y="369436"/>
                  <a:pt x="3354980" y="383713"/>
                  <a:pt x="3346802" y="394931"/>
                </a:cubicBezTo>
                <a:cubicBezTo>
                  <a:pt x="3338623" y="406148"/>
                  <a:pt x="3327450" y="413235"/>
                  <a:pt x="3324603" y="424505"/>
                </a:cubicBezTo>
                <a:cubicBezTo>
                  <a:pt x="3321756" y="435775"/>
                  <a:pt x="3325050" y="450315"/>
                  <a:pt x="3329724" y="462553"/>
                </a:cubicBezTo>
                <a:cubicBezTo>
                  <a:pt x="3334397" y="474791"/>
                  <a:pt x="3342130" y="481614"/>
                  <a:pt x="3345635" y="494872"/>
                </a:cubicBezTo>
                <a:cubicBezTo>
                  <a:pt x="3349139" y="508130"/>
                  <a:pt x="3342576" y="529350"/>
                  <a:pt x="3350754" y="542098"/>
                </a:cubicBezTo>
                <a:cubicBezTo>
                  <a:pt x="3358932" y="554846"/>
                  <a:pt x="3380101" y="564217"/>
                  <a:pt x="3394706" y="568296"/>
                </a:cubicBezTo>
                <a:cubicBezTo>
                  <a:pt x="3409311" y="572376"/>
                  <a:pt x="3424364" y="564024"/>
                  <a:pt x="3438384" y="566573"/>
                </a:cubicBezTo>
                <a:cubicBezTo>
                  <a:pt x="3452405" y="569124"/>
                  <a:pt x="3464225" y="577476"/>
                  <a:pt x="3478830" y="583594"/>
                </a:cubicBezTo>
                <a:cubicBezTo>
                  <a:pt x="3493435" y="589713"/>
                  <a:pt x="3497972" y="601246"/>
                  <a:pt x="3511992" y="609405"/>
                </a:cubicBezTo>
                <a:cubicBezTo>
                  <a:pt x="3526013" y="617563"/>
                  <a:pt x="3540753" y="634075"/>
                  <a:pt x="3552438" y="644783"/>
                </a:cubicBezTo>
                <a:cubicBezTo>
                  <a:pt x="3562324" y="654406"/>
                  <a:pt x="3579219" y="642614"/>
                  <a:pt x="3589105" y="652237"/>
                </a:cubicBezTo>
                <a:lnTo>
                  <a:pt x="3619036" y="705971"/>
                </a:lnTo>
                <a:cubicBezTo>
                  <a:pt x="3628383" y="718208"/>
                  <a:pt x="3642135" y="730224"/>
                  <a:pt x="3647077" y="742684"/>
                </a:cubicBezTo>
                <a:cubicBezTo>
                  <a:pt x="3652020" y="755144"/>
                  <a:pt x="3639347" y="762374"/>
                  <a:pt x="3648694" y="780731"/>
                </a:cubicBezTo>
                <a:cubicBezTo>
                  <a:pt x="3658041" y="799089"/>
                  <a:pt x="3691746" y="834689"/>
                  <a:pt x="3703160" y="852822"/>
                </a:cubicBezTo>
                <a:cubicBezTo>
                  <a:pt x="3714574" y="870956"/>
                  <a:pt x="3712507" y="876788"/>
                  <a:pt x="3717181" y="889535"/>
                </a:cubicBezTo>
                <a:cubicBezTo>
                  <a:pt x="3721854" y="902283"/>
                  <a:pt x="3723665" y="916152"/>
                  <a:pt x="3731201" y="929307"/>
                </a:cubicBezTo>
                <a:cubicBezTo>
                  <a:pt x="3737810" y="940845"/>
                  <a:pt x="3754300" y="950501"/>
                  <a:pt x="3759243" y="962961"/>
                </a:cubicBezTo>
                <a:cubicBezTo>
                  <a:pt x="3764185" y="975421"/>
                  <a:pt x="3751512" y="991830"/>
                  <a:pt x="3760859" y="1004068"/>
                </a:cubicBezTo>
                <a:cubicBezTo>
                  <a:pt x="3770206" y="1016306"/>
                  <a:pt x="3787552" y="1022333"/>
                  <a:pt x="3797798" y="1033328"/>
                </a:cubicBezTo>
                <a:cubicBezTo>
                  <a:pt x="3808045" y="1044323"/>
                  <a:pt x="3810069" y="1057293"/>
                  <a:pt x="3822336" y="1070041"/>
                </a:cubicBezTo>
                <a:cubicBezTo>
                  <a:pt x="3834605" y="1082788"/>
                  <a:pt x="3858556" y="1097065"/>
                  <a:pt x="3871408" y="1109813"/>
                </a:cubicBezTo>
                <a:cubicBezTo>
                  <a:pt x="3884260" y="1122560"/>
                  <a:pt x="3890686" y="1131739"/>
                  <a:pt x="3899449" y="1146526"/>
                </a:cubicBezTo>
                <a:cubicBezTo>
                  <a:pt x="3908212" y="1161314"/>
                  <a:pt x="3909380" y="1180690"/>
                  <a:pt x="3923985" y="1198537"/>
                </a:cubicBezTo>
                <a:cubicBezTo>
                  <a:pt x="3938590" y="1216384"/>
                  <a:pt x="3969283" y="1238086"/>
                  <a:pt x="3987078" y="1253605"/>
                </a:cubicBezTo>
                <a:cubicBezTo>
                  <a:pt x="4004872" y="1269124"/>
                  <a:pt x="4013230" y="1276868"/>
                  <a:pt x="4030756" y="1291654"/>
                </a:cubicBezTo>
                <a:cubicBezTo>
                  <a:pt x="4048281" y="1306441"/>
                  <a:pt x="4085493" y="1330314"/>
                  <a:pt x="4102749" y="1345388"/>
                </a:cubicBezTo>
                <a:lnTo>
                  <a:pt x="4137800" y="1379041"/>
                </a:lnTo>
                <a:cubicBezTo>
                  <a:pt x="4147147" y="1403516"/>
                  <a:pt x="4184850" y="1426238"/>
                  <a:pt x="4176357" y="1452467"/>
                </a:cubicBezTo>
                <a:cubicBezTo>
                  <a:pt x="4167864" y="1478696"/>
                  <a:pt x="4168626" y="1482698"/>
                  <a:pt x="4170962" y="1499694"/>
                </a:cubicBezTo>
                <a:cubicBezTo>
                  <a:pt x="4173298" y="1516691"/>
                  <a:pt x="4175772" y="1539150"/>
                  <a:pt x="4179862" y="1554447"/>
                </a:cubicBezTo>
                <a:cubicBezTo>
                  <a:pt x="4183951" y="1569743"/>
                  <a:pt x="4181478" y="1579238"/>
                  <a:pt x="4195499" y="1591476"/>
                </a:cubicBezTo>
                <a:cubicBezTo>
                  <a:pt x="4209519" y="1603713"/>
                  <a:pt x="4249066" y="1612119"/>
                  <a:pt x="4263986" y="1627873"/>
                </a:cubicBezTo>
                <a:cubicBezTo>
                  <a:pt x="4278906" y="1643627"/>
                  <a:pt x="4284164" y="1672181"/>
                  <a:pt x="4285017" y="1686002"/>
                </a:cubicBezTo>
                <a:cubicBezTo>
                  <a:pt x="4285871" y="1699822"/>
                  <a:pt x="4294422" y="1712664"/>
                  <a:pt x="4290137" y="1719972"/>
                </a:cubicBezTo>
                <a:cubicBezTo>
                  <a:pt x="4285853" y="1727281"/>
                  <a:pt x="4265228" y="1721407"/>
                  <a:pt x="4259312" y="1729853"/>
                </a:cubicBezTo>
                <a:cubicBezTo>
                  <a:pt x="4253396" y="1738299"/>
                  <a:pt x="4250864" y="1750706"/>
                  <a:pt x="4254639" y="1770645"/>
                </a:cubicBezTo>
                <a:cubicBezTo>
                  <a:pt x="4258413" y="1790584"/>
                  <a:pt x="4269033" y="1830906"/>
                  <a:pt x="4281960" y="1849485"/>
                </a:cubicBezTo>
                <a:cubicBezTo>
                  <a:pt x="4294887" y="1868064"/>
                  <a:pt x="4318568" y="1869542"/>
                  <a:pt x="4332199" y="1882120"/>
                </a:cubicBezTo>
                <a:cubicBezTo>
                  <a:pt x="4345829" y="1894698"/>
                  <a:pt x="4346294" y="1924495"/>
                  <a:pt x="4356735" y="1937190"/>
                </a:cubicBezTo>
                <a:cubicBezTo>
                  <a:pt x="4367176" y="1949885"/>
                  <a:pt x="4378683" y="1943162"/>
                  <a:pt x="4394845" y="1958289"/>
                </a:cubicBezTo>
                <a:cubicBezTo>
                  <a:pt x="4411007" y="1973416"/>
                  <a:pt x="4432801" y="2003253"/>
                  <a:pt x="4453712" y="2027950"/>
                </a:cubicBezTo>
                <a:cubicBezTo>
                  <a:pt x="4474623" y="2052648"/>
                  <a:pt x="4478055" y="2093048"/>
                  <a:pt x="4492270" y="2114634"/>
                </a:cubicBezTo>
                <a:cubicBezTo>
                  <a:pt x="4506484" y="2136220"/>
                  <a:pt x="4515711" y="2150551"/>
                  <a:pt x="4539004" y="2157467"/>
                </a:cubicBezTo>
                <a:cubicBezTo>
                  <a:pt x="4551782" y="2173562"/>
                  <a:pt x="4561026" y="2196125"/>
                  <a:pt x="4568935" y="2211200"/>
                </a:cubicBezTo>
                <a:cubicBezTo>
                  <a:pt x="4576844" y="2226275"/>
                  <a:pt x="4577428" y="2234943"/>
                  <a:pt x="4586460" y="2247913"/>
                </a:cubicBezTo>
                <a:cubicBezTo>
                  <a:pt x="4595492" y="2260883"/>
                  <a:pt x="4608522" y="2275763"/>
                  <a:pt x="4623127" y="2289021"/>
                </a:cubicBezTo>
                <a:cubicBezTo>
                  <a:pt x="4637732" y="2302279"/>
                  <a:pt x="4653059" y="2320829"/>
                  <a:pt x="4674089" y="2327457"/>
                </a:cubicBezTo>
                <a:cubicBezTo>
                  <a:pt x="4695119" y="2334085"/>
                  <a:pt x="4726530" y="2320636"/>
                  <a:pt x="4749313" y="2328794"/>
                </a:cubicBezTo>
                <a:cubicBezTo>
                  <a:pt x="4772096" y="2336953"/>
                  <a:pt x="4794702" y="2350115"/>
                  <a:pt x="4821305" y="2358052"/>
                </a:cubicBezTo>
                <a:lnTo>
                  <a:pt x="4908935" y="2382527"/>
                </a:lnTo>
                <a:cubicBezTo>
                  <a:pt x="4922956" y="2390685"/>
                  <a:pt x="4932033" y="2395561"/>
                  <a:pt x="4943987" y="2410061"/>
                </a:cubicBezTo>
                <a:cubicBezTo>
                  <a:pt x="4955941" y="2424561"/>
                  <a:pt x="4966247" y="2447599"/>
                  <a:pt x="4980656" y="2469525"/>
                </a:cubicBezTo>
                <a:cubicBezTo>
                  <a:pt x="4995065" y="2491451"/>
                  <a:pt x="5014675" y="2527338"/>
                  <a:pt x="5030447" y="2541616"/>
                </a:cubicBezTo>
                <a:cubicBezTo>
                  <a:pt x="5046219" y="2555894"/>
                  <a:pt x="5058156" y="2549072"/>
                  <a:pt x="5075292" y="2555190"/>
                </a:cubicBezTo>
                <a:cubicBezTo>
                  <a:pt x="5092429" y="2561308"/>
                  <a:pt x="5120098" y="2580592"/>
                  <a:pt x="5133265" y="2578329"/>
                </a:cubicBezTo>
                <a:cubicBezTo>
                  <a:pt x="5146432" y="2576066"/>
                  <a:pt x="5148184" y="2552611"/>
                  <a:pt x="5154295" y="2541616"/>
                </a:cubicBezTo>
                <a:cubicBezTo>
                  <a:pt x="5160407" y="2530621"/>
                  <a:pt x="5159416" y="2512359"/>
                  <a:pt x="5169932" y="2512359"/>
                </a:cubicBezTo>
                <a:cubicBezTo>
                  <a:pt x="5180448" y="2512359"/>
                  <a:pt x="5206558" y="2532661"/>
                  <a:pt x="5217388" y="2541616"/>
                </a:cubicBezTo>
                <a:cubicBezTo>
                  <a:pt x="5226736" y="2553854"/>
                  <a:pt x="5234331" y="2567112"/>
                  <a:pt x="5245430" y="2575270"/>
                </a:cubicBezTo>
                <a:cubicBezTo>
                  <a:pt x="5256528" y="2583428"/>
                  <a:pt x="5266190" y="2585755"/>
                  <a:pt x="5283986" y="2590567"/>
                </a:cubicBezTo>
                <a:cubicBezTo>
                  <a:pt x="5301780" y="2595378"/>
                  <a:pt x="5324744" y="2597512"/>
                  <a:pt x="5352200" y="2604140"/>
                </a:cubicBezTo>
                <a:cubicBezTo>
                  <a:pt x="5379657" y="2610769"/>
                  <a:pt x="5439652" y="2616284"/>
                  <a:pt x="5466256" y="2618101"/>
                </a:cubicBezTo>
                <a:cubicBezTo>
                  <a:pt x="5492858" y="2619918"/>
                  <a:pt x="5497217" y="2611473"/>
                  <a:pt x="5511822" y="2615042"/>
                </a:cubicBezTo>
                <a:cubicBezTo>
                  <a:pt x="5526427" y="2618611"/>
                  <a:pt x="5539864" y="2629829"/>
                  <a:pt x="5553884" y="2639517"/>
                </a:cubicBezTo>
                <a:cubicBezTo>
                  <a:pt x="5567904" y="2649206"/>
                  <a:pt x="5582824" y="2658161"/>
                  <a:pt x="5595946" y="2673171"/>
                </a:cubicBezTo>
                <a:cubicBezTo>
                  <a:pt x="5609067" y="2688181"/>
                  <a:pt x="5624434" y="2708160"/>
                  <a:pt x="5632613" y="2729576"/>
                </a:cubicBezTo>
                <a:cubicBezTo>
                  <a:pt x="5640791" y="2750992"/>
                  <a:pt x="5669823" y="2778944"/>
                  <a:pt x="5687079" y="2792488"/>
                </a:cubicBezTo>
                <a:cubicBezTo>
                  <a:pt x="5704336" y="2806033"/>
                  <a:pt x="5721547" y="2801157"/>
                  <a:pt x="5736152" y="2810844"/>
                </a:cubicBezTo>
                <a:cubicBezTo>
                  <a:pt x="5750757" y="2820533"/>
                  <a:pt x="5766512" y="2839883"/>
                  <a:pt x="5774710" y="2850616"/>
                </a:cubicBezTo>
                <a:cubicBezTo>
                  <a:pt x="5785708" y="2865016"/>
                  <a:pt x="5789898" y="2873563"/>
                  <a:pt x="5792234" y="2884270"/>
                </a:cubicBezTo>
                <a:cubicBezTo>
                  <a:pt x="5794570" y="2894977"/>
                  <a:pt x="5779383" y="2902626"/>
                  <a:pt x="5788730" y="2914863"/>
                </a:cubicBezTo>
                <a:cubicBezTo>
                  <a:pt x="5779383" y="2931180"/>
                  <a:pt x="5766262" y="2943706"/>
                  <a:pt x="5764194" y="2954637"/>
                </a:cubicBezTo>
                <a:cubicBezTo>
                  <a:pt x="5762126" y="2965568"/>
                  <a:pt x="5778077" y="2971270"/>
                  <a:pt x="5776324" y="2980448"/>
                </a:cubicBezTo>
                <a:cubicBezTo>
                  <a:pt x="5774571" y="2989627"/>
                  <a:pt x="5764463" y="2998200"/>
                  <a:pt x="5760688" y="3009705"/>
                </a:cubicBezTo>
                <a:cubicBezTo>
                  <a:pt x="5756914" y="3021211"/>
                  <a:pt x="5758352" y="3037240"/>
                  <a:pt x="5753679" y="3049477"/>
                </a:cubicBezTo>
                <a:cubicBezTo>
                  <a:pt x="5750444" y="3060408"/>
                  <a:pt x="5733993" y="3067418"/>
                  <a:pt x="5730758" y="3078349"/>
                </a:cubicBezTo>
                <a:cubicBezTo>
                  <a:pt x="5727522" y="3089280"/>
                  <a:pt x="5744194" y="3106904"/>
                  <a:pt x="5744778" y="3121180"/>
                </a:cubicBezTo>
                <a:cubicBezTo>
                  <a:pt x="5743294" y="3139760"/>
                  <a:pt x="5762573" y="3157097"/>
                  <a:pt x="5762304" y="3170131"/>
                </a:cubicBezTo>
                <a:cubicBezTo>
                  <a:pt x="5762034" y="3183165"/>
                  <a:pt x="5749858" y="3188394"/>
                  <a:pt x="5743163" y="3199390"/>
                </a:cubicBezTo>
                <a:cubicBezTo>
                  <a:pt x="5736468" y="3210385"/>
                  <a:pt x="5734399" y="3227432"/>
                  <a:pt x="5722132" y="3236101"/>
                </a:cubicBezTo>
                <a:cubicBezTo>
                  <a:pt x="5709864" y="3244769"/>
                  <a:pt x="5690900" y="3256785"/>
                  <a:pt x="5669554" y="3251399"/>
                </a:cubicBezTo>
                <a:cubicBezTo>
                  <a:pt x="5648208" y="3246013"/>
                  <a:pt x="5623850" y="3236928"/>
                  <a:pt x="5611582" y="3228260"/>
                </a:cubicBezTo>
                <a:cubicBezTo>
                  <a:pt x="5599315" y="3219591"/>
                  <a:pt x="5604124" y="3207548"/>
                  <a:pt x="5595946" y="3199390"/>
                </a:cubicBezTo>
                <a:cubicBezTo>
                  <a:pt x="5587768" y="3191231"/>
                  <a:pt x="5572756" y="3184186"/>
                  <a:pt x="5562510" y="3179309"/>
                </a:cubicBezTo>
                <a:cubicBezTo>
                  <a:pt x="5552263" y="3174433"/>
                  <a:pt x="5542918" y="3176471"/>
                  <a:pt x="5534470" y="3170130"/>
                </a:cubicBezTo>
                <a:cubicBezTo>
                  <a:pt x="5526022" y="3163788"/>
                  <a:pt x="5522023" y="3150151"/>
                  <a:pt x="5511822" y="3141260"/>
                </a:cubicBezTo>
                <a:cubicBezTo>
                  <a:pt x="5502475" y="3129023"/>
                  <a:pt x="5500139" y="3112707"/>
                  <a:pt x="5490792" y="3095370"/>
                </a:cubicBezTo>
                <a:cubicBezTo>
                  <a:pt x="5481444" y="3078033"/>
                  <a:pt x="5466570" y="3049766"/>
                  <a:pt x="5455740" y="3037241"/>
                </a:cubicBezTo>
                <a:cubicBezTo>
                  <a:pt x="5444908" y="3024716"/>
                  <a:pt x="5434571" y="3021240"/>
                  <a:pt x="5425808" y="3020220"/>
                </a:cubicBezTo>
                <a:cubicBezTo>
                  <a:pt x="5417046" y="3019200"/>
                  <a:pt x="5410172" y="3021943"/>
                  <a:pt x="5403162" y="3031122"/>
                </a:cubicBezTo>
                <a:cubicBezTo>
                  <a:pt x="5396152" y="3040300"/>
                  <a:pt x="5391926" y="3067132"/>
                  <a:pt x="5387252" y="3078349"/>
                </a:cubicBezTo>
                <a:cubicBezTo>
                  <a:pt x="5382579" y="3089567"/>
                  <a:pt x="5375120" y="3085679"/>
                  <a:pt x="5368111" y="3095368"/>
                </a:cubicBezTo>
                <a:cubicBezTo>
                  <a:pt x="5361101" y="3105056"/>
                  <a:pt x="5356874" y="3124241"/>
                  <a:pt x="5345190" y="3136478"/>
                </a:cubicBezTo>
                <a:cubicBezTo>
                  <a:pt x="5333508" y="3148716"/>
                  <a:pt x="5328970" y="3168285"/>
                  <a:pt x="5315533" y="3177973"/>
                </a:cubicBezTo>
                <a:cubicBezTo>
                  <a:pt x="5302097" y="3187662"/>
                  <a:pt x="5286188" y="3191548"/>
                  <a:pt x="5275088" y="3197666"/>
                </a:cubicBezTo>
                <a:cubicBezTo>
                  <a:pt x="5263988" y="3203786"/>
                  <a:pt x="5254464" y="3204201"/>
                  <a:pt x="5248936" y="3214686"/>
                </a:cubicBezTo>
                <a:cubicBezTo>
                  <a:pt x="5243409" y="3225171"/>
                  <a:pt x="5253608" y="3241202"/>
                  <a:pt x="5241925" y="3260578"/>
                </a:cubicBezTo>
                <a:cubicBezTo>
                  <a:pt x="5230242" y="3279954"/>
                  <a:pt x="5213886" y="3321764"/>
                  <a:pt x="5178833" y="3330943"/>
                </a:cubicBezTo>
                <a:cubicBezTo>
                  <a:pt x="5163329" y="3349522"/>
                  <a:pt x="5147733" y="3356246"/>
                  <a:pt x="5141891" y="3372052"/>
                </a:cubicBezTo>
                <a:cubicBezTo>
                  <a:pt x="5136049" y="3387859"/>
                  <a:pt x="5142029" y="3403350"/>
                  <a:pt x="5140276" y="3419667"/>
                </a:cubicBezTo>
                <a:cubicBezTo>
                  <a:pt x="5138523" y="3435984"/>
                  <a:pt x="5136364" y="3455963"/>
                  <a:pt x="5131375" y="3469954"/>
                </a:cubicBezTo>
                <a:cubicBezTo>
                  <a:pt x="5126386" y="3483944"/>
                  <a:pt x="5112367" y="3490573"/>
                  <a:pt x="5110345" y="3503607"/>
                </a:cubicBezTo>
                <a:cubicBezTo>
                  <a:pt x="5108322" y="3516642"/>
                  <a:pt x="5107246" y="3532068"/>
                  <a:pt x="5105224" y="3545102"/>
                </a:cubicBezTo>
                <a:cubicBezTo>
                  <a:pt x="5109897" y="3557340"/>
                  <a:pt x="5101719" y="3569577"/>
                  <a:pt x="5108730" y="3581815"/>
                </a:cubicBezTo>
                <a:cubicBezTo>
                  <a:pt x="5115741" y="3594053"/>
                  <a:pt x="5144680" y="3606068"/>
                  <a:pt x="5147286" y="3618528"/>
                </a:cubicBezTo>
                <a:cubicBezTo>
                  <a:pt x="5149891" y="3630988"/>
                  <a:pt x="5133128" y="3640770"/>
                  <a:pt x="5124365" y="3656577"/>
                </a:cubicBezTo>
                <a:cubicBezTo>
                  <a:pt x="5129623" y="3678502"/>
                  <a:pt x="5103740" y="3699316"/>
                  <a:pt x="5094708" y="3713370"/>
                </a:cubicBezTo>
                <a:cubicBezTo>
                  <a:pt x="5085676" y="3727424"/>
                  <a:pt x="5075161" y="3733543"/>
                  <a:pt x="5070173" y="3740904"/>
                </a:cubicBezTo>
                <a:cubicBezTo>
                  <a:pt x="5065184" y="3748266"/>
                  <a:pt x="5083786" y="3743548"/>
                  <a:pt x="5085808" y="3751419"/>
                </a:cubicBezTo>
                <a:cubicBezTo>
                  <a:pt x="5087831" y="3759290"/>
                  <a:pt x="5092236" y="3778952"/>
                  <a:pt x="5082305" y="3788131"/>
                </a:cubicBezTo>
                <a:cubicBezTo>
                  <a:pt x="5072374" y="3797309"/>
                  <a:pt x="5042849" y="3799062"/>
                  <a:pt x="5026221" y="3806488"/>
                </a:cubicBezTo>
                <a:cubicBezTo>
                  <a:pt x="5009595" y="3813914"/>
                  <a:pt x="4995081" y="3821182"/>
                  <a:pt x="4982544" y="3832687"/>
                </a:cubicBezTo>
                <a:cubicBezTo>
                  <a:pt x="4970007" y="3844193"/>
                  <a:pt x="4965017" y="3871439"/>
                  <a:pt x="4950997" y="3875518"/>
                </a:cubicBezTo>
                <a:cubicBezTo>
                  <a:pt x="4946323" y="3887756"/>
                  <a:pt x="4935223" y="3882657"/>
                  <a:pt x="4936976" y="3887756"/>
                </a:cubicBezTo>
                <a:cubicBezTo>
                  <a:pt x="4938729" y="3892855"/>
                  <a:pt x="4950727" y="3897731"/>
                  <a:pt x="4961513" y="3906112"/>
                </a:cubicBezTo>
                <a:cubicBezTo>
                  <a:pt x="4972298" y="3914493"/>
                  <a:pt x="4991753" y="3928354"/>
                  <a:pt x="5001685" y="3938043"/>
                </a:cubicBezTo>
                <a:cubicBezTo>
                  <a:pt x="5011616" y="3947731"/>
                  <a:pt x="5028694" y="3953533"/>
                  <a:pt x="5038625" y="3958123"/>
                </a:cubicBezTo>
                <a:cubicBezTo>
                  <a:pt x="5048557" y="3962712"/>
                  <a:pt x="5060103" y="3958949"/>
                  <a:pt x="5075292" y="3962518"/>
                </a:cubicBezTo>
                <a:cubicBezTo>
                  <a:pt x="5090482" y="3966087"/>
                  <a:pt x="5115425" y="3969564"/>
                  <a:pt x="5129760" y="3979539"/>
                </a:cubicBezTo>
                <a:cubicBezTo>
                  <a:pt x="5144096" y="3989514"/>
                  <a:pt x="5149039" y="4002994"/>
                  <a:pt x="5161306" y="4022370"/>
                </a:cubicBezTo>
                <a:cubicBezTo>
                  <a:pt x="5173574" y="4041746"/>
                  <a:pt x="5192711" y="4067890"/>
                  <a:pt x="5203368" y="4095796"/>
                </a:cubicBezTo>
                <a:cubicBezTo>
                  <a:pt x="5208042" y="4108033"/>
                  <a:pt x="5226736" y="4119251"/>
                  <a:pt x="5231410" y="4132509"/>
                </a:cubicBezTo>
                <a:cubicBezTo>
                  <a:pt x="5236083" y="4145767"/>
                  <a:pt x="5217388" y="4167183"/>
                  <a:pt x="5231410" y="4175341"/>
                </a:cubicBezTo>
                <a:cubicBezTo>
                  <a:pt x="5236083" y="4187579"/>
                  <a:pt x="5244262" y="4205935"/>
                  <a:pt x="5255946" y="4227351"/>
                </a:cubicBezTo>
                <a:cubicBezTo>
                  <a:pt x="5267629" y="4248767"/>
                  <a:pt x="5288660" y="4285989"/>
                  <a:pt x="5301512" y="4303836"/>
                </a:cubicBezTo>
                <a:cubicBezTo>
                  <a:pt x="5314364" y="4321683"/>
                  <a:pt x="5319040" y="4326272"/>
                  <a:pt x="5333060" y="4334430"/>
                </a:cubicBezTo>
                <a:cubicBezTo>
                  <a:pt x="5342407" y="4346668"/>
                  <a:pt x="5344158" y="4353296"/>
                  <a:pt x="5350584" y="4371143"/>
                </a:cubicBezTo>
                <a:cubicBezTo>
                  <a:pt x="5357010" y="4388990"/>
                  <a:pt x="5398488" y="4423662"/>
                  <a:pt x="5413678" y="4441509"/>
                </a:cubicBezTo>
                <a:cubicBezTo>
                  <a:pt x="5428867" y="4459356"/>
                  <a:pt x="5431788" y="4460376"/>
                  <a:pt x="5441719" y="4478223"/>
                </a:cubicBezTo>
                <a:cubicBezTo>
                  <a:pt x="5451650" y="4496070"/>
                  <a:pt x="5465671" y="4530233"/>
                  <a:pt x="5473265" y="4548588"/>
                </a:cubicBezTo>
                <a:cubicBezTo>
                  <a:pt x="5480859" y="4566944"/>
                  <a:pt x="5483512" y="4571311"/>
                  <a:pt x="5487286" y="4588360"/>
                </a:cubicBezTo>
                <a:cubicBezTo>
                  <a:pt x="5491060" y="4605410"/>
                  <a:pt x="5485397" y="4636098"/>
                  <a:pt x="5495912" y="4650885"/>
                </a:cubicBezTo>
                <a:cubicBezTo>
                  <a:pt x="5495912" y="4668732"/>
                  <a:pt x="5496902" y="4680876"/>
                  <a:pt x="5487286" y="4695440"/>
                </a:cubicBezTo>
                <a:cubicBezTo>
                  <a:pt x="5477669" y="4710005"/>
                  <a:pt x="5452819" y="4726035"/>
                  <a:pt x="5438214" y="4738272"/>
                </a:cubicBezTo>
                <a:cubicBezTo>
                  <a:pt x="5423609" y="4750510"/>
                  <a:pt x="5408150" y="4751817"/>
                  <a:pt x="5399657" y="4768866"/>
                </a:cubicBezTo>
                <a:cubicBezTo>
                  <a:pt x="5391164" y="4785915"/>
                  <a:pt x="5398351" y="4812523"/>
                  <a:pt x="5394262" y="4834449"/>
                </a:cubicBezTo>
                <a:cubicBezTo>
                  <a:pt x="5390173" y="4856376"/>
                  <a:pt x="5384738" y="4883306"/>
                  <a:pt x="5375122" y="4900421"/>
                </a:cubicBezTo>
                <a:cubicBezTo>
                  <a:pt x="5365506" y="4917536"/>
                  <a:pt x="5350586" y="4928975"/>
                  <a:pt x="5336565" y="4937134"/>
                </a:cubicBezTo>
                <a:cubicBezTo>
                  <a:pt x="5327218" y="4949371"/>
                  <a:pt x="5314366" y="4958549"/>
                  <a:pt x="5305018" y="4970786"/>
                </a:cubicBezTo>
                <a:cubicBezTo>
                  <a:pt x="5295672" y="4983024"/>
                  <a:pt x="5292750" y="5001381"/>
                  <a:pt x="5280480" y="5010560"/>
                </a:cubicBezTo>
                <a:cubicBezTo>
                  <a:pt x="5268212" y="5019738"/>
                  <a:pt x="5241656" y="5016966"/>
                  <a:pt x="5231410" y="5025856"/>
                </a:cubicBezTo>
                <a:cubicBezTo>
                  <a:pt x="5221163" y="5034747"/>
                  <a:pt x="5209658" y="5037390"/>
                  <a:pt x="5204984" y="5051668"/>
                </a:cubicBezTo>
                <a:cubicBezTo>
                  <a:pt x="5200311" y="5065946"/>
                  <a:pt x="5201032" y="5096733"/>
                  <a:pt x="5203368" y="5111520"/>
                </a:cubicBezTo>
                <a:cubicBezTo>
                  <a:pt x="5205704" y="5126306"/>
                  <a:pt x="5216669" y="5126114"/>
                  <a:pt x="5219005" y="5140390"/>
                </a:cubicBezTo>
                <a:cubicBezTo>
                  <a:pt x="5221341" y="5154667"/>
                  <a:pt x="5216804" y="5179336"/>
                  <a:pt x="5217388" y="5197183"/>
                </a:cubicBezTo>
                <a:cubicBezTo>
                  <a:pt x="5217973" y="5215030"/>
                  <a:pt x="5220756" y="5234212"/>
                  <a:pt x="5222510" y="5247470"/>
                </a:cubicBezTo>
                <a:cubicBezTo>
                  <a:pt x="5224263" y="5260728"/>
                  <a:pt x="5229658" y="5267550"/>
                  <a:pt x="5227904" y="5276728"/>
                </a:cubicBezTo>
                <a:cubicBezTo>
                  <a:pt x="5226152" y="5285907"/>
                  <a:pt x="5214332" y="5294381"/>
                  <a:pt x="5211994" y="5302540"/>
                </a:cubicBezTo>
                <a:cubicBezTo>
                  <a:pt x="5209656" y="5310698"/>
                  <a:pt x="5208040" y="5318541"/>
                  <a:pt x="5213882" y="5325679"/>
                </a:cubicBezTo>
                <a:cubicBezTo>
                  <a:pt x="5219724" y="5332817"/>
                  <a:pt x="5244439" y="5333421"/>
                  <a:pt x="5247046" y="5345371"/>
                </a:cubicBezTo>
                <a:cubicBezTo>
                  <a:pt x="5249653" y="5357321"/>
                  <a:pt x="5253742" y="5373128"/>
                  <a:pt x="5247048" y="5391261"/>
                </a:cubicBezTo>
                <a:cubicBezTo>
                  <a:pt x="5240353" y="5409395"/>
                  <a:pt x="5225838" y="5441648"/>
                  <a:pt x="5206874" y="5454174"/>
                </a:cubicBezTo>
                <a:cubicBezTo>
                  <a:pt x="5187911" y="5466699"/>
                  <a:pt x="5152544" y="5460293"/>
                  <a:pt x="5133265" y="5466411"/>
                </a:cubicBezTo>
                <a:cubicBezTo>
                  <a:pt x="5113986" y="5472529"/>
                  <a:pt x="5104055" y="5482218"/>
                  <a:pt x="5091203" y="5490886"/>
                </a:cubicBezTo>
                <a:cubicBezTo>
                  <a:pt x="5078351" y="5499555"/>
                  <a:pt x="5072138" y="5513770"/>
                  <a:pt x="5056152" y="5518421"/>
                </a:cubicBezTo>
                <a:cubicBezTo>
                  <a:pt x="5037872" y="5523740"/>
                  <a:pt x="5025774" y="5519441"/>
                  <a:pt x="5007079" y="5515362"/>
                </a:cubicBezTo>
                <a:cubicBezTo>
                  <a:pt x="4987486" y="5514565"/>
                  <a:pt x="4964296" y="5481515"/>
                  <a:pt x="4945602" y="5486104"/>
                </a:cubicBezTo>
                <a:cubicBezTo>
                  <a:pt x="4926908" y="5490694"/>
                  <a:pt x="4908035" y="5526801"/>
                  <a:pt x="4894914" y="5542896"/>
                </a:cubicBezTo>
                <a:cubicBezTo>
                  <a:pt x="4881793" y="5558991"/>
                  <a:pt x="4885567" y="5572981"/>
                  <a:pt x="4866873" y="5582669"/>
                </a:cubicBezTo>
                <a:cubicBezTo>
                  <a:pt x="4848179" y="5592358"/>
                  <a:pt x="4806117" y="5595926"/>
                  <a:pt x="4782749" y="5601025"/>
                </a:cubicBezTo>
                <a:lnTo>
                  <a:pt x="4726667" y="5613263"/>
                </a:lnTo>
                <a:cubicBezTo>
                  <a:pt x="4715837" y="5622154"/>
                  <a:pt x="4743472" y="5635504"/>
                  <a:pt x="4731789" y="5654370"/>
                </a:cubicBezTo>
                <a:cubicBezTo>
                  <a:pt x="4723880" y="5668870"/>
                  <a:pt x="4702266" y="5688246"/>
                  <a:pt x="4689727" y="5700261"/>
                </a:cubicBezTo>
                <a:cubicBezTo>
                  <a:pt x="4677189" y="5712277"/>
                  <a:pt x="4667079" y="5719832"/>
                  <a:pt x="4656563" y="5726462"/>
                </a:cubicBezTo>
                <a:cubicBezTo>
                  <a:pt x="4646048" y="5733091"/>
                  <a:pt x="4616702" y="5739526"/>
                  <a:pt x="4605602" y="5749213"/>
                </a:cubicBezTo>
                <a:cubicBezTo>
                  <a:pt x="4594502" y="5758900"/>
                  <a:pt x="4595223" y="5772862"/>
                  <a:pt x="4589965" y="5784590"/>
                </a:cubicBezTo>
                <a:cubicBezTo>
                  <a:pt x="4584707" y="5796317"/>
                  <a:pt x="4586323" y="5808362"/>
                  <a:pt x="4574056" y="5819580"/>
                </a:cubicBezTo>
                <a:cubicBezTo>
                  <a:pt x="4561788" y="5830797"/>
                  <a:pt x="4530647" y="5841412"/>
                  <a:pt x="4516357" y="5851897"/>
                </a:cubicBezTo>
                <a:cubicBezTo>
                  <a:pt x="4502067" y="5862383"/>
                  <a:pt x="4502336" y="5874332"/>
                  <a:pt x="4488316" y="5882491"/>
                </a:cubicBezTo>
                <a:cubicBezTo>
                  <a:pt x="4483642" y="5894728"/>
                  <a:pt x="4462612" y="5905436"/>
                  <a:pt x="4446255" y="5913084"/>
                </a:cubicBezTo>
                <a:cubicBezTo>
                  <a:pt x="4429899" y="5920733"/>
                  <a:pt x="4402642" y="5932010"/>
                  <a:pt x="4390171" y="5928382"/>
                </a:cubicBezTo>
                <a:cubicBezTo>
                  <a:pt x="4357457" y="5932461"/>
                  <a:pt x="4332920" y="5942149"/>
                  <a:pt x="4309552" y="5946738"/>
                </a:cubicBezTo>
                <a:cubicBezTo>
                  <a:pt x="4286185" y="5951327"/>
                  <a:pt x="4278591" y="5954386"/>
                  <a:pt x="4249965" y="5955917"/>
                </a:cubicBezTo>
                <a:cubicBezTo>
                  <a:pt x="4221339" y="5957447"/>
                  <a:pt x="4179862" y="5951837"/>
                  <a:pt x="4137800" y="5955917"/>
                </a:cubicBezTo>
                <a:cubicBezTo>
                  <a:pt x="4118791" y="5967866"/>
                  <a:pt x="4153753" y="5978445"/>
                  <a:pt x="4156943" y="5993964"/>
                </a:cubicBezTo>
                <a:cubicBezTo>
                  <a:pt x="4160133" y="6009483"/>
                  <a:pt x="4152269" y="6021500"/>
                  <a:pt x="4142922" y="6036797"/>
                </a:cubicBezTo>
                <a:cubicBezTo>
                  <a:pt x="4133575" y="6052093"/>
                  <a:pt x="4109307" y="6069654"/>
                  <a:pt x="4100859" y="6085749"/>
                </a:cubicBezTo>
                <a:cubicBezTo>
                  <a:pt x="4092411" y="6101843"/>
                  <a:pt x="4100096" y="6121348"/>
                  <a:pt x="4092233" y="6133362"/>
                </a:cubicBezTo>
                <a:cubicBezTo>
                  <a:pt x="4084370" y="6145376"/>
                  <a:pt x="4070348" y="6157105"/>
                  <a:pt x="4053676" y="6157837"/>
                </a:cubicBezTo>
                <a:cubicBezTo>
                  <a:pt x="4037004" y="6158569"/>
                  <a:pt x="4011477" y="6144386"/>
                  <a:pt x="3992199" y="6137758"/>
                </a:cubicBezTo>
                <a:cubicBezTo>
                  <a:pt x="3972920" y="6131130"/>
                  <a:pt x="3956116" y="6128772"/>
                  <a:pt x="3938006" y="6130303"/>
                </a:cubicBezTo>
                <a:cubicBezTo>
                  <a:pt x="3919896" y="6131833"/>
                  <a:pt x="3900210" y="6142635"/>
                  <a:pt x="3883538" y="6146937"/>
                </a:cubicBezTo>
                <a:cubicBezTo>
                  <a:pt x="3866867" y="6151238"/>
                  <a:pt x="3854330" y="6150505"/>
                  <a:pt x="3837973" y="6149995"/>
                </a:cubicBezTo>
                <a:cubicBezTo>
                  <a:pt x="3821616" y="6149485"/>
                  <a:pt x="3801168" y="6146935"/>
                  <a:pt x="3785394" y="6143876"/>
                </a:cubicBezTo>
                <a:cubicBezTo>
                  <a:pt x="3769620" y="6140817"/>
                  <a:pt x="3757938" y="6137757"/>
                  <a:pt x="3743333" y="6137757"/>
                </a:cubicBezTo>
                <a:cubicBezTo>
                  <a:pt x="3728728" y="6137757"/>
                  <a:pt x="3707966" y="6133901"/>
                  <a:pt x="3697765" y="6143876"/>
                </a:cubicBezTo>
                <a:cubicBezTo>
                  <a:pt x="3687564" y="6153852"/>
                  <a:pt x="3691475" y="6182822"/>
                  <a:pt x="3682128" y="6197609"/>
                </a:cubicBezTo>
                <a:cubicBezTo>
                  <a:pt x="3672781" y="6212397"/>
                  <a:pt x="3650445" y="6213223"/>
                  <a:pt x="3634673" y="6223422"/>
                </a:cubicBezTo>
                <a:cubicBezTo>
                  <a:pt x="3618901" y="6233620"/>
                  <a:pt x="3601511" y="6249620"/>
                  <a:pt x="3587490" y="6258798"/>
                </a:cubicBezTo>
                <a:cubicBezTo>
                  <a:pt x="3573470" y="6267977"/>
                  <a:pt x="3563401" y="6272372"/>
                  <a:pt x="3550549" y="6278490"/>
                </a:cubicBezTo>
                <a:cubicBezTo>
                  <a:pt x="3537697" y="6284609"/>
                  <a:pt x="3521478" y="6282765"/>
                  <a:pt x="3503368" y="6289393"/>
                </a:cubicBezTo>
                <a:cubicBezTo>
                  <a:pt x="3485258" y="6296021"/>
                  <a:pt x="3461752" y="6303986"/>
                  <a:pt x="3438384" y="6312144"/>
                </a:cubicBezTo>
                <a:cubicBezTo>
                  <a:pt x="3415016" y="6320303"/>
                  <a:pt x="3382124" y="6338566"/>
                  <a:pt x="3370171" y="6353640"/>
                </a:cubicBezTo>
                <a:cubicBezTo>
                  <a:pt x="3358219" y="6368715"/>
                  <a:pt x="3376013" y="6390352"/>
                  <a:pt x="3366666" y="6402590"/>
                </a:cubicBezTo>
                <a:cubicBezTo>
                  <a:pt x="3371340" y="6422986"/>
                  <a:pt x="3384507" y="6439080"/>
                  <a:pt x="3384192" y="6457660"/>
                </a:cubicBezTo>
                <a:cubicBezTo>
                  <a:pt x="3383877" y="6476239"/>
                  <a:pt x="3377627" y="6498259"/>
                  <a:pt x="3364775" y="6514066"/>
                </a:cubicBezTo>
                <a:cubicBezTo>
                  <a:pt x="3351923" y="6529873"/>
                  <a:pt x="3329861" y="6548933"/>
                  <a:pt x="3314087" y="6552502"/>
                </a:cubicBezTo>
                <a:cubicBezTo>
                  <a:pt x="3298313" y="6556071"/>
                  <a:pt x="3272788" y="6555656"/>
                  <a:pt x="3259621" y="6550779"/>
                </a:cubicBezTo>
                <a:cubicBezTo>
                  <a:pt x="3246454" y="6545903"/>
                  <a:pt x="3246767" y="6523753"/>
                  <a:pt x="3235084" y="6523243"/>
                </a:cubicBezTo>
                <a:cubicBezTo>
                  <a:pt x="3223401" y="6522733"/>
                  <a:pt x="3216391" y="6530890"/>
                  <a:pt x="3200033" y="6532420"/>
                </a:cubicBezTo>
                <a:cubicBezTo>
                  <a:pt x="3183677" y="6533951"/>
                  <a:pt x="3156217" y="6543639"/>
                  <a:pt x="3140445" y="6544659"/>
                </a:cubicBezTo>
                <a:cubicBezTo>
                  <a:pt x="3124672" y="6545679"/>
                  <a:pt x="3119416" y="6539560"/>
                  <a:pt x="3105395" y="6538540"/>
                </a:cubicBezTo>
                <a:cubicBezTo>
                  <a:pt x="3091375" y="6537520"/>
                  <a:pt x="3071195" y="6541314"/>
                  <a:pt x="3056321" y="6538541"/>
                </a:cubicBezTo>
                <a:cubicBezTo>
                  <a:pt x="3041446" y="6535769"/>
                  <a:pt x="3027248" y="6529045"/>
                  <a:pt x="3016149" y="6521907"/>
                </a:cubicBezTo>
                <a:cubicBezTo>
                  <a:pt x="3005050" y="6514769"/>
                  <a:pt x="2999970" y="6498544"/>
                  <a:pt x="2989724" y="6495707"/>
                </a:cubicBezTo>
                <a:cubicBezTo>
                  <a:pt x="2979477" y="6492871"/>
                  <a:pt x="2968108" y="6496728"/>
                  <a:pt x="2954671" y="6504886"/>
                </a:cubicBezTo>
                <a:cubicBezTo>
                  <a:pt x="2941235" y="6513044"/>
                  <a:pt x="2923981" y="6552529"/>
                  <a:pt x="2905601" y="6556896"/>
                </a:cubicBezTo>
                <a:cubicBezTo>
                  <a:pt x="2887222" y="6561263"/>
                  <a:pt x="2861021" y="6545584"/>
                  <a:pt x="2844395" y="6531085"/>
                </a:cubicBezTo>
                <a:cubicBezTo>
                  <a:pt x="2827769" y="6516587"/>
                  <a:pt x="2814917" y="6496189"/>
                  <a:pt x="2805839" y="6469897"/>
                </a:cubicBezTo>
                <a:cubicBezTo>
                  <a:pt x="2796762" y="6443605"/>
                  <a:pt x="2801344" y="6415940"/>
                  <a:pt x="2803949" y="6394747"/>
                </a:cubicBezTo>
                <a:cubicBezTo>
                  <a:pt x="2806556" y="6373555"/>
                  <a:pt x="2805972" y="6361827"/>
                  <a:pt x="2810960" y="6345798"/>
                </a:cubicBezTo>
                <a:cubicBezTo>
                  <a:pt x="2815949" y="6329769"/>
                  <a:pt x="2832397" y="6313071"/>
                  <a:pt x="2833881" y="6298570"/>
                </a:cubicBezTo>
                <a:cubicBezTo>
                  <a:pt x="2835364" y="6284070"/>
                  <a:pt x="2824533" y="6271036"/>
                  <a:pt x="2819860" y="6258798"/>
                </a:cubicBezTo>
                <a:cubicBezTo>
                  <a:pt x="2815186" y="6246561"/>
                  <a:pt x="2801166" y="6237382"/>
                  <a:pt x="2805839" y="6225145"/>
                </a:cubicBezTo>
                <a:cubicBezTo>
                  <a:pt x="2811367" y="6210580"/>
                  <a:pt x="2832575" y="6184157"/>
                  <a:pt x="2849517" y="6174470"/>
                </a:cubicBezTo>
                <a:cubicBezTo>
                  <a:pt x="2855944" y="6158663"/>
                  <a:pt x="2841161" y="6139705"/>
                  <a:pt x="2844396" y="6130304"/>
                </a:cubicBezTo>
                <a:cubicBezTo>
                  <a:pt x="2847632" y="6120903"/>
                  <a:pt x="2851138" y="6121922"/>
                  <a:pt x="2868933" y="6118065"/>
                </a:cubicBezTo>
                <a:cubicBezTo>
                  <a:pt x="2886728" y="6114208"/>
                  <a:pt x="2918452" y="6111241"/>
                  <a:pt x="2951167" y="6107162"/>
                </a:cubicBezTo>
                <a:cubicBezTo>
                  <a:pt x="2983882" y="6103083"/>
                  <a:pt x="3015249" y="6076986"/>
                  <a:pt x="3044190" y="6075234"/>
                </a:cubicBezTo>
                <a:cubicBezTo>
                  <a:pt x="3062884" y="6071155"/>
                  <a:pt x="3088590" y="6070645"/>
                  <a:pt x="3114293" y="6062996"/>
                </a:cubicBezTo>
                <a:cubicBezTo>
                  <a:pt x="3139999" y="6055348"/>
                  <a:pt x="3185565" y="6039031"/>
                  <a:pt x="3198417" y="6029342"/>
                </a:cubicBezTo>
                <a:cubicBezTo>
                  <a:pt x="3211269" y="6019654"/>
                  <a:pt x="3195226" y="6013823"/>
                  <a:pt x="3191406" y="6004867"/>
                </a:cubicBezTo>
                <a:cubicBezTo>
                  <a:pt x="3187586" y="5995911"/>
                  <a:pt x="3185428" y="5981218"/>
                  <a:pt x="3175497" y="5975609"/>
                </a:cubicBezTo>
                <a:cubicBezTo>
                  <a:pt x="3165565" y="5969999"/>
                  <a:pt x="3137930" y="5976535"/>
                  <a:pt x="3131819" y="5971213"/>
                </a:cubicBezTo>
                <a:cubicBezTo>
                  <a:pt x="3125707" y="5965892"/>
                  <a:pt x="3172507" y="5951028"/>
                  <a:pt x="3138830" y="5943679"/>
                </a:cubicBezTo>
                <a:cubicBezTo>
                  <a:pt x="3134156" y="5931441"/>
                  <a:pt x="3142917" y="5934499"/>
                  <a:pt x="3152849" y="5928381"/>
                </a:cubicBezTo>
                <a:cubicBezTo>
                  <a:pt x="3162780" y="5922263"/>
                  <a:pt x="3187583" y="5903814"/>
                  <a:pt x="3198417" y="5906966"/>
                </a:cubicBezTo>
                <a:cubicBezTo>
                  <a:pt x="3207764" y="5894728"/>
                  <a:pt x="3209831" y="5884818"/>
                  <a:pt x="3215943" y="5870253"/>
                </a:cubicBezTo>
                <a:cubicBezTo>
                  <a:pt x="3222054" y="5855689"/>
                  <a:pt x="3239173" y="5835895"/>
                  <a:pt x="3235084" y="5819578"/>
                </a:cubicBezTo>
                <a:cubicBezTo>
                  <a:pt x="3230995" y="5803262"/>
                  <a:pt x="3207180" y="5786120"/>
                  <a:pt x="3191406" y="5772352"/>
                </a:cubicBezTo>
                <a:cubicBezTo>
                  <a:pt x="3175632" y="5758584"/>
                  <a:pt x="3150107" y="5750008"/>
                  <a:pt x="3140445" y="5736974"/>
                </a:cubicBezTo>
                <a:cubicBezTo>
                  <a:pt x="3130782" y="5723940"/>
                  <a:pt x="3145387" y="5711192"/>
                  <a:pt x="3126424" y="5700261"/>
                </a:cubicBezTo>
                <a:cubicBezTo>
                  <a:pt x="3107460" y="5689330"/>
                  <a:pt x="3070748" y="5687421"/>
                  <a:pt x="3051200" y="5677510"/>
                </a:cubicBezTo>
                <a:cubicBezTo>
                  <a:pt x="3031652" y="5667599"/>
                  <a:pt x="3019967" y="5651282"/>
                  <a:pt x="3009138" y="5640797"/>
                </a:cubicBezTo>
                <a:cubicBezTo>
                  <a:pt x="2998308" y="5630312"/>
                  <a:pt x="2982443" y="5608256"/>
                  <a:pt x="2968692" y="5605419"/>
                </a:cubicBezTo>
                <a:cubicBezTo>
                  <a:pt x="2954941" y="5602582"/>
                  <a:pt x="2949415" y="5625816"/>
                  <a:pt x="2926632" y="5623776"/>
                </a:cubicBezTo>
                <a:cubicBezTo>
                  <a:pt x="2897691" y="5623999"/>
                  <a:pt x="2859135" y="5617880"/>
                  <a:pt x="2839003" y="5611539"/>
                </a:cubicBezTo>
                <a:cubicBezTo>
                  <a:pt x="2818871" y="5605197"/>
                  <a:pt x="2818376" y="5632861"/>
                  <a:pt x="2805839" y="5640797"/>
                </a:cubicBezTo>
                <a:cubicBezTo>
                  <a:pt x="2793302" y="5648733"/>
                  <a:pt x="2782787" y="5658422"/>
                  <a:pt x="2763777" y="5659154"/>
                </a:cubicBezTo>
                <a:cubicBezTo>
                  <a:pt x="2744768" y="5659887"/>
                  <a:pt x="2712814" y="5646723"/>
                  <a:pt x="2691784" y="5645192"/>
                </a:cubicBezTo>
                <a:cubicBezTo>
                  <a:pt x="2670754" y="5643662"/>
                  <a:pt x="2646039" y="5637450"/>
                  <a:pt x="2637592" y="5649976"/>
                </a:cubicBezTo>
                <a:cubicBezTo>
                  <a:pt x="2646939" y="5674451"/>
                  <a:pt x="2649276" y="5696886"/>
                  <a:pt x="2648108" y="5726461"/>
                </a:cubicBezTo>
                <a:cubicBezTo>
                  <a:pt x="2646939" y="5756035"/>
                  <a:pt x="2635840" y="5795808"/>
                  <a:pt x="2630582" y="5827422"/>
                </a:cubicBezTo>
                <a:cubicBezTo>
                  <a:pt x="2625324" y="5859036"/>
                  <a:pt x="2621235" y="5895749"/>
                  <a:pt x="2616561" y="5916145"/>
                </a:cubicBezTo>
                <a:cubicBezTo>
                  <a:pt x="2611888" y="5936541"/>
                  <a:pt x="2613055" y="5929911"/>
                  <a:pt x="2602539" y="5949797"/>
                </a:cubicBezTo>
                <a:cubicBezTo>
                  <a:pt x="2592023" y="5969683"/>
                  <a:pt x="2566950" y="5996159"/>
                  <a:pt x="2553466" y="6035462"/>
                </a:cubicBezTo>
                <a:cubicBezTo>
                  <a:pt x="2559716" y="6068193"/>
                  <a:pt x="2572746" y="6113987"/>
                  <a:pt x="2578004" y="6139482"/>
                </a:cubicBezTo>
                <a:cubicBezTo>
                  <a:pt x="2583262" y="6164978"/>
                  <a:pt x="2587084" y="6169344"/>
                  <a:pt x="2585015" y="6188432"/>
                </a:cubicBezTo>
                <a:cubicBezTo>
                  <a:pt x="2582947" y="6207520"/>
                  <a:pt x="2581372" y="6232088"/>
                  <a:pt x="2572610" y="6254014"/>
                </a:cubicBezTo>
                <a:cubicBezTo>
                  <a:pt x="2563847" y="6275940"/>
                  <a:pt x="2554637" y="6305710"/>
                  <a:pt x="2539447" y="6319987"/>
                </a:cubicBezTo>
                <a:cubicBezTo>
                  <a:pt x="2524258" y="6334263"/>
                  <a:pt x="2496664" y="6332539"/>
                  <a:pt x="2481475" y="6339677"/>
                </a:cubicBezTo>
                <a:cubicBezTo>
                  <a:pt x="2466285" y="6346816"/>
                  <a:pt x="2459414" y="6361798"/>
                  <a:pt x="2448314" y="6362818"/>
                </a:cubicBezTo>
                <a:cubicBezTo>
                  <a:pt x="2437214" y="6363838"/>
                  <a:pt x="2428898" y="6359565"/>
                  <a:pt x="2418383" y="6354975"/>
                </a:cubicBezTo>
                <a:cubicBezTo>
                  <a:pt x="2407867" y="6350386"/>
                  <a:pt x="2393084" y="6344684"/>
                  <a:pt x="2385220" y="6335283"/>
                </a:cubicBezTo>
                <a:cubicBezTo>
                  <a:pt x="2377357" y="6325882"/>
                  <a:pt x="2382883" y="6303160"/>
                  <a:pt x="2371200" y="6298570"/>
                </a:cubicBezTo>
                <a:cubicBezTo>
                  <a:pt x="2359516" y="6293981"/>
                  <a:pt x="2363629" y="6321864"/>
                  <a:pt x="2315117" y="6307749"/>
                </a:cubicBezTo>
                <a:cubicBezTo>
                  <a:pt x="2310443" y="6328145"/>
                  <a:pt x="2307837" y="6315685"/>
                  <a:pt x="2304601" y="6323046"/>
                </a:cubicBezTo>
                <a:cubicBezTo>
                  <a:pt x="2301366" y="6330406"/>
                  <a:pt x="2299791" y="6341207"/>
                  <a:pt x="2295702" y="6351915"/>
                </a:cubicBezTo>
                <a:cubicBezTo>
                  <a:pt x="2291612" y="6362622"/>
                  <a:pt x="2293187" y="6377828"/>
                  <a:pt x="2280066" y="6387293"/>
                </a:cubicBezTo>
                <a:cubicBezTo>
                  <a:pt x="2266945" y="6396758"/>
                  <a:pt x="2235667" y="6412788"/>
                  <a:pt x="2216973" y="6408709"/>
                </a:cubicBezTo>
                <a:cubicBezTo>
                  <a:pt x="2212299" y="6396471"/>
                  <a:pt x="2207940" y="6387071"/>
                  <a:pt x="2202952" y="6371996"/>
                </a:cubicBezTo>
                <a:cubicBezTo>
                  <a:pt x="2197963" y="6356922"/>
                  <a:pt x="2195220" y="6339680"/>
                  <a:pt x="2187041" y="6318264"/>
                </a:cubicBezTo>
                <a:cubicBezTo>
                  <a:pt x="2178863" y="6296847"/>
                  <a:pt x="2163812" y="6262878"/>
                  <a:pt x="2153880" y="6243502"/>
                </a:cubicBezTo>
                <a:cubicBezTo>
                  <a:pt x="2143949" y="6224126"/>
                  <a:pt x="2138554" y="6213223"/>
                  <a:pt x="2127454" y="6202005"/>
                </a:cubicBezTo>
                <a:cubicBezTo>
                  <a:pt x="2116354" y="6190788"/>
                  <a:pt x="2101571" y="6188144"/>
                  <a:pt x="2087281" y="6176194"/>
                </a:cubicBezTo>
                <a:cubicBezTo>
                  <a:pt x="2072991" y="6164244"/>
                  <a:pt x="2060994" y="6146109"/>
                  <a:pt x="2041715" y="6130303"/>
                </a:cubicBezTo>
                <a:cubicBezTo>
                  <a:pt x="2022437" y="6114496"/>
                  <a:pt x="1989138" y="6104298"/>
                  <a:pt x="1971612" y="6081353"/>
                </a:cubicBezTo>
                <a:cubicBezTo>
                  <a:pt x="1954087" y="6058408"/>
                  <a:pt x="1995120" y="6026705"/>
                  <a:pt x="1936560" y="5992629"/>
                </a:cubicBezTo>
                <a:cubicBezTo>
                  <a:pt x="1917866" y="5968154"/>
                  <a:pt x="1877114" y="5937932"/>
                  <a:pt x="1866457" y="5910026"/>
                </a:cubicBezTo>
                <a:cubicBezTo>
                  <a:pt x="1862322" y="5891095"/>
                  <a:pt x="1847671" y="5872164"/>
                  <a:pt x="1843536" y="5853232"/>
                </a:cubicBezTo>
                <a:lnTo>
                  <a:pt x="1866457" y="5830481"/>
                </a:lnTo>
                <a:cubicBezTo>
                  <a:pt x="1861783" y="5818244"/>
                  <a:pt x="1826148" y="5795807"/>
                  <a:pt x="1810374" y="5784590"/>
                </a:cubicBezTo>
                <a:cubicBezTo>
                  <a:pt x="1794600" y="5773372"/>
                  <a:pt x="1785253" y="5774391"/>
                  <a:pt x="1771817" y="5763174"/>
                </a:cubicBezTo>
                <a:cubicBezTo>
                  <a:pt x="1758381" y="5751956"/>
                  <a:pt x="1742024" y="5734110"/>
                  <a:pt x="1729757" y="5717283"/>
                </a:cubicBezTo>
                <a:cubicBezTo>
                  <a:pt x="1717489" y="5700456"/>
                  <a:pt x="1706972" y="5682099"/>
                  <a:pt x="1698209" y="5662213"/>
                </a:cubicBezTo>
                <a:cubicBezTo>
                  <a:pt x="1689446" y="5642327"/>
                  <a:pt x="1683336" y="5614061"/>
                  <a:pt x="1677179" y="5597966"/>
                </a:cubicBezTo>
                <a:cubicBezTo>
                  <a:pt x="1671022" y="5581871"/>
                  <a:pt x="1670930" y="5575624"/>
                  <a:pt x="1664773" y="5565648"/>
                </a:cubicBezTo>
                <a:cubicBezTo>
                  <a:pt x="1658616" y="5555673"/>
                  <a:pt x="1650437" y="5554652"/>
                  <a:pt x="1640237" y="5538113"/>
                </a:cubicBezTo>
                <a:cubicBezTo>
                  <a:pt x="1630036" y="5521574"/>
                  <a:pt x="1605905" y="5483238"/>
                  <a:pt x="1600063" y="5466411"/>
                </a:cubicBezTo>
                <a:cubicBezTo>
                  <a:pt x="1594221" y="5449584"/>
                  <a:pt x="1606937" y="5447861"/>
                  <a:pt x="1605186" y="5437154"/>
                </a:cubicBezTo>
                <a:cubicBezTo>
                  <a:pt x="1603434" y="5426446"/>
                  <a:pt x="1593907" y="5418193"/>
                  <a:pt x="1589549" y="5402163"/>
                </a:cubicBezTo>
                <a:cubicBezTo>
                  <a:pt x="1585190" y="5386134"/>
                  <a:pt x="1587526" y="5356050"/>
                  <a:pt x="1579033" y="5340976"/>
                </a:cubicBezTo>
                <a:cubicBezTo>
                  <a:pt x="1570540" y="5325901"/>
                  <a:pt x="1557281" y="5317837"/>
                  <a:pt x="1538587" y="5311717"/>
                </a:cubicBezTo>
                <a:cubicBezTo>
                  <a:pt x="1519893" y="5305598"/>
                  <a:pt x="1504841" y="5301204"/>
                  <a:pt x="1487900" y="5295084"/>
                </a:cubicBezTo>
                <a:cubicBezTo>
                  <a:pt x="1470959" y="5288965"/>
                  <a:pt x="1447452" y="5284690"/>
                  <a:pt x="1436938" y="5275003"/>
                </a:cubicBezTo>
                <a:cubicBezTo>
                  <a:pt x="1426424" y="5265316"/>
                  <a:pt x="1427728" y="5250724"/>
                  <a:pt x="1424807" y="5236956"/>
                </a:cubicBezTo>
                <a:cubicBezTo>
                  <a:pt x="1421887" y="5223189"/>
                  <a:pt x="1424086" y="5203617"/>
                  <a:pt x="1419413" y="5192400"/>
                </a:cubicBezTo>
                <a:cubicBezTo>
                  <a:pt x="1414739" y="5181182"/>
                  <a:pt x="1409302" y="5178030"/>
                  <a:pt x="1396765" y="5169649"/>
                </a:cubicBezTo>
                <a:cubicBezTo>
                  <a:pt x="1384228" y="5161268"/>
                  <a:pt x="1358208" y="5150273"/>
                  <a:pt x="1344187" y="5142114"/>
                </a:cubicBezTo>
                <a:cubicBezTo>
                  <a:pt x="1333356" y="5134178"/>
                  <a:pt x="1319515" y="5124582"/>
                  <a:pt x="1310752" y="5112855"/>
                </a:cubicBezTo>
                <a:cubicBezTo>
                  <a:pt x="1301990" y="5101127"/>
                  <a:pt x="1307383" y="5083475"/>
                  <a:pt x="1309136" y="5065628"/>
                </a:cubicBezTo>
                <a:cubicBezTo>
                  <a:pt x="1310889" y="5047781"/>
                  <a:pt x="1315741" y="5027478"/>
                  <a:pt x="1321268" y="5005775"/>
                </a:cubicBezTo>
                <a:cubicBezTo>
                  <a:pt x="1326795" y="4984072"/>
                  <a:pt x="1331468" y="4964186"/>
                  <a:pt x="1328278" y="4935410"/>
                </a:cubicBezTo>
                <a:cubicBezTo>
                  <a:pt x="1325088" y="4906633"/>
                  <a:pt x="1305316" y="4860870"/>
                  <a:pt x="1291611" y="4833113"/>
                </a:cubicBezTo>
                <a:cubicBezTo>
                  <a:pt x="1277905" y="4805357"/>
                  <a:pt x="1267074" y="4790282"/>
                  <a:pt x="1246044" y="4768866"/>
                </a:cubicBezTo>
                <a:cubicBezTo>
                  <a:pt x="1225014" y="4747450"/>
                  <a:pt x="1179446" y="4708697"/>
                  <a:pt x="1165425" y="4704617"/>
                </a:cubicBezTo>
                <a:cubicBezTo>
                  <a:pt x="1139065" y="4650891"/>
                  <a:pt x="1160791" y="4646542"/>
                  <a:pt x="1154911" y="4612838"/>
                </a:cubicBezTo>
                <a:cubicBezTo>
                  <a:pt x="1149922" y="4586036"/>
                  <a:pt x="1149516" y="4572360"/>
                  <a:pt x="1142505" y="4552982"/>
                </a:cubicBezTo>
                <a:cubicBezTo>
                  <a:pt x="1135494" y="4533605"/>
                  <a:pt x="1130642" y="4516177"/>
                  <a:pt x="1126868" y="4496579"/>
                </a:cubicBezTo>
                <a:cubicBezTo>
                  <a:pt x="1123094" y="4476981"/>
                  <a:pt x="1129205" y="4447627"/>
                  <a:pt x="1119858" y="4435389"/>
                </a:cubicBezTo>
                <a:cubicBezTo>
                  <a:pt x="1111365" y="4409607"/>
                  <a:pt x="1112129" y="4387775"/>
                  <a:pt x="1086425" y="4366360"/>
                </a:cubicBezTo>
                <a:cubicBezTo>
                  <a:pt x="1074742" y="4341885"/>
                  <a:pt x="1050024" y="4335673"/>
                  <a:pt x="1039239" y="4322193"/>
                </a:cubicBezTo>
                <a:cubicBezTo>
                  <a:pt x="1028454" y="4308713"/>
                  <a:pt x="1034881" y="4296984"/>
                  <a:pt x="1021714" y="4285479"/>
                </a:cubicBezTo>
                <a:cubicBezTo>
                  <a:pt x="1008547" y="4273973"/>
                  <a:pt x="998209" y="4251121"/>
                  <a:pt x="991782" y="4231745"/>
                </a:cubicBezTo>
                <a:cubicBezTo>
                  <a:pt x="985356" y="4212369"/>
                  <a:pt x="966483" y="4200036"/>
                  <a:pt x="958620" y="4184517"/>
                </a:cubicBezTo>
                <a:cubicBezTo>
                  <a:pt x="953947" y="4168200"/>
                  <a:pt x="922983" y="4158513"/>
                  <a:pt x="913052" y="4141686"/>
                </a:cubicBezTo>
                <a:cubicBezTo>
                  <a:pt x="903120" y="4124859"/>
                  <a:pt x="923026" y="4090538"/>
                  <a:pt x="899033" y="4083558"/>
                </a:cubicBezTo>
                <a:cubicBezTo>
                  <a:pt x="889686" y="4071321"/>
                  <a:pt x="878586" y="4065201"/>
                  <a:pt x="870992" y="4046845"/>
                </a:cubicBezTo>
                <a:cubicBezTo>
                  <a:pt x="863398" y="4028489"/>
                  <a:pt x="863398" y="3998915"/>
                  <a:pt x="853466" y="3973419"/>
                </a:cubicBezTo>
                <a:cubicBezTo>
                  <a:pt x="843535" y="3947924"/>
                  <a:pt x="823670" y="3914270"/>
                  <a:pt x="811403" y="3893874"/>
                </a:cubicBezTo>
                <a:cubicBezTo>
                  <a:pt x="799135" y="3873478"/>
                  <a:pt x="783946" y="3868380"/>
                  <a:pt x="779857" y="3851043"/>
                </a:cubicBezTo>
                <a:cubicBezTo>
                  <a:pt x="775767" y="3833706"/>
                  <a:pt x="790957" y="3806682"/>
                  <a:pt x="786868" y="3789855"/>
                </a:cubicBezTo>
                <a:cubicBezTo>
                  <a:pt x="782779" y="3773028"/>
                  <a:pt x="759994" y="3762321"/>
                  <a:pt x="755320" y="3750083"/>
                </a:cubicBezTo>
                <a:cubicBezTo>
                  <a:pt x="755005" y="3735008"/>
                  <a:pt x="754016" y="3717254"/>
                  <a:pt x="760443" y="3696348"/>
                </a:cubicBezTo>
                <a:cubicBezTo>
                  <a:pt x="766870" y="3675442"/>
                  <a:pt x="804080" y="3649344"/>
                  <a:pt x="811404" y="3627705"/>
                </a:cubicBezTo>
                <a:cubicBezTo>
                  <a:pt x="818729" y="3606067"/>
                  <a:pt x="811987" y="3577226"/>
                  <a:pt x="804393" y="3566518"/>
                </a:cubicBezTo>
                <a:cubicBezTo>
                  <a:pt x="796799" y="3555811"/>
                  <a:pt x="786866" y="3566518"/>
                  <a:pt x="765836" y="3563459"/>
                </a:cubicBezTo>
                <a:cubicBezTo>
                  <a:pt x="744806" y="3560400"/>
                  <a:pt x="702161" y="3554791"/>
                  <a:pt x="678209" y="3548163"/>
                </a:cubicBezTo>
                <a:cubicBezTo>
                  <a:pt x="654257" y="3541534"/>
                  <a:pt x="632058" y="3536435"/>
                  <a:pt x="622126" y="3523687"/>
                </a:cubicBezTo>
                <a:cubicBezTo>
                  <a:pt x="612195" y="3510940"/>
                  <a:pt x="618351" y="3494399"/>
                  <a:pt x="618620" y="3471676"/>
                </a:cubicBezTo>
                <a:cubicBezTo>
                  <a:pt x="618889" y="3448954"/>
                  <a:pt x="626077" y="3411823"/>
                  <a:pt x="623741" y="3387348"/>
                </a:cubicBezTo>
                <a:cubicBezTo>
                  <a:pt x="621405" y="3362873"/>
                  <a:pt x="611878" y="3339325"/>
                  <a:pt x="604599" y="3324825"/>
                </a:cubicBezTo>
                <a:cubicBezTo>
                  <a:pt x="597320" y="3310325"/>
                  <a:pt x="594084" y="3307488"/>
                  <a:pt x="580063" y="3300350"/>
                </a:cubicBezTo>
                <a:cubicBezTo>
                  <a:pt x="566042" y="3293211"/>
                  <a:pt x="538900" y="3287888"/>
                  <a:pt x="520476" y="3281992"/>
                </a:cubicBezTo>
                <a:cubicBezTo>
                  <a:pt x="502051" y="3276097"/>
                  <a:pt x="481199" y="3271600"/>
                  <a:pt x="469514" y="3264972"/>
                </a:cubicBezTo>
                <a:cubicBezTo>
                  <a:pt x="457831" y="3258343"/>
                  <a:pt x="467583" y="3242443"/>
                  <a:pt x="457382" y="3233042"/>
                </a:cubicBezTo>
                <a:cubicBezTo>
                  <a:pt x="443361" y="3220804"/>
                  <a:pt x="435183" y="3209587"/>
                  <a:pt x="422331" y="3202448"/>
                </a:cubicBezTo>
                <a:cubicBezTo>
                  <a:pt x="409479" y="3195310"/>
                  <a:pt x="389347" y="3197127"/>
                  <a:pt x="380269" y="3190211"/>
                </a:cubicBezTo>
                <a:cubicBezTo>
                  <a:pt x="371192" y="3183295"/>
                  <a:pt x="365529" y="3169111"/>
                  <a:pt x="367865" y="3160952"/>
                </a:cubicBezTo>
                <a:cubicBezTo>
                  <a:pt x="370202" y="3152794"/>
                  <a:pt x="382607" y="3149929"/>
                  <a:pt x="394290" y="3141260"/>
                </a:cubicBezTo>
                <a:cubicBezTo>
                  <a:pt x="405973" y="3132592"/>
                  <a:pt x="429790" y="3122709"/>
                  <a:pt x="437968" y="3108942"/>
                </a:cubicBezTo>
                <a:cubicBezTo>
                  <a:pt x="446146" y="3095174"/>
                  <a:pt x="441611" y="3077012"/>
                  <a:pt x="443363" y="3058656"/>
                </a:cubicBezTo>
                <a:cubicBezTo>
                  <a:pt x="445114" y="3040300"/>
                  <a:pt x="454325" y="3017668"/>
                  <a:pt x="448482" y="2998803"/>
                </a:cubicBezTo>
                <a:cubicBezTo>
                  <a:pt x="442640" y="2979937"/>
                  <a:pt x="434868" y="2958430"/>
                  <a:pt x="418827" y="2948518"/>
                </a:cubicBezTo>
                <a:cubicBezTo>
                  <a:pt x="402785" y="2938608"/>
                  <a:pt x="370458" y="2939626"/>
                  <a:pt x="352228" y="2939339"/>
                </a:cubicBezTo>
                <a:cubicBezTo>
                  <a:pt x="333997" y="2939051"/>
                  <a:pt x="300098" y="2915179"/>
                  <a:pt x="290751" y="2926397"/>
                </a:cubicBezTo>
                <a:cubicBezTo>
                  <a:pt x="281404" y="2937615"/>
                  <a:pt x="296999" y="2988682"/>
                  <a:pt x="296146" y="3006646"/>
                </a:cubicBezTo>
                <a:cubicBezTo>
                  <a:pt x="295292" y="3024610"/>
                  <a:pt x="297046" y="3029369"/>
                  <a:pt x="285631" y="3034181"/>
                </a:cubicBezTo>
                <a:cubicBezTo>
                  <a:pt x="274217" y="3038992"/>
                  <a:pt x="248420" y="3042432"/>
                  <a:pt x="227658" y="3035516"/>
                </a:cubicBezTo>
                <a:cubicBezTo>
                  <a:pt x="206898" y="3028599"/>
                  <a:pt x="206315" y="3013304"/>
                  <a:pt x="199619" y="3001863"/>
                </a:cubicBezTo>
                <a:cubicBezTo>
                  <a:pt x="178589" y="2987586"/>
                  <a:pt x="194766" y="2964037"/>
                  <a:pt x="180476" y="2954637"/>
                </a:cubicBezTo>
                <a:cubicBezTo>
                  <a:pt x="166186" y="2945236"/>
                  <a:pt x="130818" y="2951067"/>
                  <a:pt x="113877" y="2945458"/>
                </a:cubicBezTo>
                <a:cubicBezTo>
                  <a:pt x="96936" y="2939849"/>
                  <a:pt x="82135" y="2928631"/>
                  <a:pt x="78825" y="2920983"/>
                </a:cubicBezTo>
                <a:cubicBezTo>
                  <a:pt x="75514" y="2913334"/>
                  <a:pt x="84277" y="2903646"/>
                  <a:pt x="94014" y="2899567"/>
                </a:cubicBezTo>
                <a:cubicBezTo>
                  <a:pt x="103751" y="2895487"/>
                  <a:pt x="119914" y="2897018"/>
                  <a:pt x="137245" y="2896508"/>
                </a:cubicBezTo>
                <a:cubicBezTo>
                  <a:pt x="154576" y="2895997"/>
                  <a:pt x="176775" y="2899567"/>
                  <a:pt x="198001" y="2896508"/>
                </a:cubicBezTo>
                <a:cubicBezTo>
                  <a:pt x="219227" y="2893448"/>
                  <a:pt x="253498" y="2894468"/>
                  <a:pt x="264598" y="2878150"/>
                </a:cubicBezTo>
                <a:cubicBezTo>
                  <a:pt x="275698" y="2861834"/>
                  <a:pt x="267520" y="2823082"/>
                  <a:pt x="264599" y="2798606"/>
                </a:cubicBezTo>
                <a:cubicBezTo>
                  <a:pt x="261679" y="2774131"/>
                  <a:pt x="257588" y="2752206"/>
                  <a:pt x="247073" y="2731300"/>
                </a:cubicBezTo>
                <a:cubicBezTo>
                  <a:pt x="236557" y="2710394"/>
                  <a:pt x="214943" y="2682350"/>
                  <a:pt x="201507" y="2673171"/>
                </a:cubicBezTo>
                <a:cubicBezTo>
                  <a:pt x="188071" y="2663992"/>
                  <a:pt x="180476" y="2680309"/>
                  <a:pt x="166455" y="2676230"/>
                </a:cubicBezTo>
                <a:cubicBezTo>
                  <a:pt x="152434" y="2680309"/>
                  <a:pt x="143672" y="2672150"/>
                  <a:pt x="127898" y="2670111"/>
                </a:cubicBezTo>
                <a:cubicBezTo>
                  <a:pt x="112124" y="2668072"/>
                  <a:pt x="86735" y="2677027"/>
                  <a:pt x="71815" y="2663992"/>
                </a:cubicBezTo>
                <a:cubicBezTo>
                  <a:pt x="56895" y="2650958"/>
                  <a:pt x="40718" y="2612298"/>
                  <a:pt x="38381" y="2591902"/>
                </a:cubicBezTo>
                <a:cubicBezTo>
                  <a:pt x="36045" y="2571506"/>
                  <a:pt x="56895" y="2556116"/>
                  <a:pt x="57795" y="2541616"/>
                </a:cubicBezTo>
                <a:cubicBezTo>
                  <a:pt x="58694" y="2527116"/>
                  <a:pt x="51952" y="2520200"/>
                  <a:pt x="43774" y="2504903"/>
                </a:cubicBezTo>
                <a:cubicBezTo>
                  <a:pt x="35596" y="2489606"/>
                  <a:pt x="15734" y="2464621"/>
                  <a:pt x="8723" y="2449834"/>
                </a:cubicBezTo>
                <a:cubicBezTo>
                  <a:pt x="1712" y="2435048"/>
                  <a:pt x="-2571" y="2425359"/>
                  <a:pt x="1712" y="2416181"/>
                </a:cubicBezTo>
                <a:cubicBezTo>
                  <a:pt x="5996" y="2407002"/>
                  <a:pt x="19628" y="2403433"/>
                  <a:pt x="34427" y="2394764"/>
                </a:cubicBezTo>
                <a:cubicBezTo>
                  <a:pt x="49226" y="2386096"/>
                  <a:pt x="74931" y="2374367"/>
                  <a:pt x="90509" y="2364170"/>
                </a:cubicBezTo>
                <a:cubicBezTo>
                  <a:pt x="106087" y="2353972"/>
                  <a:pt x="114971" y="2344061"/>
                  <a:pt x="127898" y="2333576"/>
                </a:cubicBezTo>
                <a:cubicBezTo>
                  <a:pt x="140825" y="2323091"/>
                  <a:pt x="148208" y="2313495"/>
                  <a:pt x="157555" y="2301257"/>
                </a:cubicBezTo>
                <a:cubicBezTo>
                  <a:pt x="166902" y="2289020"/>
                  <a:pt x="174633" y="2270858"/>
                  <a:pt x="183980" y="2260150"/>
                </a:cubicBezTo>
                <a:cubicBezTo>
                  <a:pt x="193327" y="2249443"/>
                  <a:pt x="206627" y="2249248"/>
                  <a:pt x="213638" y="2237010"/>
                </a:cubicBezTo>
                <a:cubicBezTo>
                  <a:pt x="220649" y="2224773"/>
                  <a:pt x="221638" y="2203264"/>
                  <a:pt x="226042" y="2186725"/>
                </a:cubicBezTo>
                <a:cubicBezTo>
                  <a:pt x="230716" y="2170408"/>
                  <a:pt x="221369" y="2150521"/>
                  <a:pt x="222537" y="2131655"/>
                </a:cubicBezTo>
                <a:cubicBezTo>
                  <a:pt x="223706" y="2112789"/>
                  <a:pt x="228693" y="2095228"/>
                  <a:pt x="233052" y="2073526"/>
                </a:cubicBezTo>
                <a:cubicBezTo>
                  <a:pt x="237410" y="2051823"/>
                  <a:pt x="239926" y="2022851"/>
                  <a:pt x="248689" y="2001436"/>
                </a:cubicBezTo>
                <a:cubicBezTo>
                  <a:pt x="257451" y="1980021"/>
                  <a:pt x="277453" y="1959818"/>
                  <a:pt x="285631" y="1945031"/>
                </a:cubicBezTo>
                <a:cubicBezTo>
                  <a:pt x="293809" y="1930244"/>
                  <a:pt x="291919" y="1924441"/>
                  <a:pt x="297762" y="1912713"/>
                </a:cubicBezTo>
                <a:cubicBezTo>
                  <a:pt x="303604" y="1900986"/>
                  <a:pt x="307830" y="1889281"/>
                  <a:pt x="320682" y="1874664"/>
                </a:cubicBezTo>
                <a:cubicBezTo>
                  <a:pt x="333534" y="1860047"/>
                  <a:pt x="356960" y="1836058"/>
                  <a:pt x="374876" y="1825010"/>
                </a:cubicBezTo>
                <a:cubicBezTo>
                  <a:pt x="392791" y="1813962"/>
                  <a:pt x="411037" y="1811776"/>
                  <a:pt x="428173" y="1808377"/>
                </a:cubicBezTo>
                <a:cubicBezTo>
                  <a:pt x="445310" y="1804977"/>
                  <a:pt x="459121" y="1806091"/>
                  <a:pt x="477694" y="1804614"/>
                </a:cubicBezTo>
                <a:cubicBezTo>
                  <a:pt x="496267" y="1803136"/>
                  <a:pt x="518466" y="1806195"/>
                  <a:pt x="539617" y="1799514"/>
                </a:cubicBezTo>
                <a:cubicBezTo>
                  <a:pt x="560768" y="1792833"/>
                  <a:pt x="573638" y="1770646"/>
                  <a:pt x="594085" y="1761468"/>
                </a:cubicBezTo>
                <a:cubicBezTo>
                  <a:pt x="614532" y="1752289"/>
                  <a:pt x="638540" y="1744785"/>
                  <a:pt x="651782" y="1738326"/>
                </a:cubicBezTo>
                <a:cubicBezTo>
                  <a:pt x="665024" y="1731868"/>
                  <a:pt x="671198" y="1730873"/>
                  <a:pt x="684050" y="1725774"/>
                </a:cubicBezTo>
                <a:cubicBezTo>
                  <a:pt x="696902" y="1720674"/>
                  <a:pt x="711758" y="1716571"/>
                  <a:pt x="728895" y="1707733"/>
                </a:cubicBezTo>
                <a:cubicBezTo>
                  <a:pt x="746032" y="1698895"/>
                  <a:pt x="755007" y="1686224"/>
                  <a:pt x="786868" y="1672744"/>
                </a:cubicBezTo>
                <a:cubicBezTo>
                  <a:pt x="841082" y="1641197"/>
                  <a:pt x="886496" y="1634789"/>
                  <a:pt x="913053" y="1623793"/>
                </a:cubicBezTo>
                <a:cubicBezTo>
                  <a:pt x="939611" y="1612798"/>
                  <a:pt x="932195" y="1610852"/>
                  <a:pt x="946216" y="1606773"/>
                </a:cubicBezTo>
                <a:cubicBezTo>
                  <a:pt x="960237" y="1602693"/>
                  <a:pt x="979337" y="1591383"/>
                  <a:pt x="993672" y="1590141"/>
                </a:cubicBezTo>
                <a:cubicBezTo>
                  <a:pt x="1008008" y="1588899"/>
                  <a:pt x="1021444" y="1596547"/>
                  <a:pt x="1032230" y="1599318"/>
                </a:cubicBezTo>
                <a:cubicBezTo>
                  <a:pt x="1043015" y="1602091"/>
                  <a:pt x="1049034" y="1605413"/>
                  <a:pt x="1058381" y="1606773"/>
                </a:cubicBezTo>
                <a:cubicBezTo>
                  <a:pt x="1067728" y="1608132"/>
                  <a:pt x="1078381" y="1598808"/>
                  <a:pt x="1095322" y="1595239"/>
                </a:cubicBezTo>
                <a:cubicBezTo>
                  <a:pt x="1112263" y="1591670"/>
                  <a:pt x="1142235" y="1590573"/>
                  <a:pt x="1160030" y="1585356"/>
                </a:cubicBezTo>
                <a:cubicBezTo>
                  <a:pt x="1177825" y="1580140"/>
                  <a:pt x="1186318" y="1569040"/>
                  <a:pt x="1202092" y="1563940"/>
                </a:cubicBezTo>
                <a:cubicBezTo>
                  <a:pt x="1217866" y="1558841"/>
                  <a:pt x="1237729" y="1555272"/>
                  <a:pt x="1254670" y="1554762"/>
                </a:cubicBezTo>
                <a:cubicBezTo>
                  <a:pt x="1271611" y="1554252"/>
                  <a:pt x="1288821" y="1564673"/>
                  <a:pt x="1303741" y="1560881"/>
                </a:cubicBezTo>
                <a:cubicBezTo>
                  <a:pt x="1318661" y="1557090"/>
                  <a:pt x="1327515" y="1544641"/>
                  <a:pt x="1347693" y="1538130"/>
                </a:cubicBezTo>
                <a:cubicBezTo>
                  <a:pt x="1352367" y="1525892"/>
                  <a:pt x="1385398" y="1526690"/>
                  <a:pt x="1396766" y="1515695"/>
                </a:cubicBezTo>
                <a:cubicBezTo>
                  <a:pt x="1408134" y="1504700"/>
                  <a:pt x="1412402" y="1486776"/>
                  <a:pt x="1415906" y="1472159"/>
                </a:cubicBezTo>
                <a:cubicBezTo>
                  <a:pt x="1419411" y="1457542"/>
                  <a:pt x="1422155" y="1444530"/>
                  <a:pt x="1417796" y="1427991"/>
                </a:cubicBezTo>
                <a:cubicBezTo>
                  <a:pt x="1413123" y="1399437"/>
                  <a:pt x="1386250" y="1385841"/>
                  <a:pt x="1379239" y="1366804"/>
                </a:cubicBezTo>
                <a:cubicBezTo>
                  <a:pt x="1372228" y="1347768"/>
                  <a:pt x="1373008" y="1332980"/>
                  <a:pt x="1375734" y="1313773"/>
                </a:cubicBezTo>
                <a:cubicBezTo>
                  <a:pt x="1378461" y="1294567"/>
                  <a:pt x="1384033" y="1271739"/>
                  <a:pt x="1395597" y="1251565"/>
                </a:cubicBezTo>
                <a:cubicBezTo>
                  <a:pt x="1407161" y="1231391"/>
                  <a:pt x="1430049" y="1202877"/>
                  <a:pt x="1445118" y="1192732"/>
                </a:cubicBezTo>
                <a:cubicBezTo>
                  <a:pt x="1460187" y="1182587"/>
                  <a:pt x="1475374" y="1195845"/>
                  <a:pt x="1486010" y="1190693"/>
                </a:cubicBezTo>
                <a:cubicBezTo>
                  <a:pt x="1496645" y="1185541"/>
                  <a:pt x="1499973" y="1177629"/>
                  <a:pt x="1508931" y="1161822"/>
                </a:cubicBezTo>
                <a:cubicBezTo>
                  <a:pt x="1517890" y="1146016"/>
                  <a:pt x="1525931" y="1115907"/>
                  <a:pt x="1539758" y="1095851"/>
                </a:cubicBezTo>
                <a:cubicBezTo>
                  <a:pt x="1553584" y="1075795"/>
                  <a:pt x="1578525" y="1060066"/>
                  <a:pt x="1591886" y="1041486"/>
                </a:cubicBezTo>
                <a:cubicBezTo>
                  <a:pt x="1605247" y="1022907"/>
                  <a:pt x="1615644" y="1009701"/>
                  <a:pt x="1619928" y="984376"/>
                </a:cubicBezTo>
                <a:cubicBezTo>
                  <a:pt x="1624211" y="959051"/>
                  <a:pt x="1613945" y="951095"/>
                  <a:pt x="1617592" y="889535"/>
                </a:cubicBezTo>
                <a:cubicBezTo>
                  <a:pt x="1618217" y="857518"/>
                  <a:pt x="1635701" y="821209"/>
                  <a:pt x="1649138" y="800813"/>
                </a:cubicBezTo>
                <a:cubicBezTo>
                  <a:pt x="1662574" y="780417"/>
                  <a:pt x="1684188" y="771238"/>
                  <a:pt x="1698209" y="767159"/>
                </a:cubicBezTo>
                <a:cubicBezTo>
                  <a:pt x="1702883" y="754921"/>
                  <a:pt x="1678735" y="712770"/>
                  <a:pt x="1691198" y="687615"/>
                </a:cubicBezTo>
                <a:cubicBezTo>
                  <a:pt x="1703661" y="662460"/>
                  <a:pt x="1753123" y="633565"/>
                  <a:pt x="1772986" y="616228"/>
                </a:cubicBezTo>
                <a:cubicBezTo>
                  <a:pt x="1792849" y="598891"/>
                  <a:pt x="1796354" y="587674"/>
                  <a:pt x="1810374" y="583594"/>
                </a:cubicBezTo>
                <a:cubicBezTo>
                  <a:pt x="1862187" y="515760"/>
                  <a:pt x="1859761" y="545129"/>
                  <a:pt x="1880477" y="530565"/>
                </a:cubicBezTo>
                <a:cubicBezTo>
                  <a:pt x="1901194" y="516000"/>
                  <a:pt x="1915976" y="509804"/>
                  <a:pt x="1934670" y="496207"/>
                </a:cubicBezTo>
                <a:cubicBezTo>
                  <a:pt x="1953364" y="482610"/>
                  <a:pt x="1974218" y="456002"/>
                  <a:pt x="1992642" y="448980"/>
                </a:cubicBezTo>
                <a:cubicBezTo>
                  <a:pt x="2006663" y="440822"/>
                  <a:pt x="2024774" y="432153"/>
                  <a:pt x="2041715" y="424505"/>
                </a:cubicBezTo>
                <a:cubicBezTo>
                  <a:pt x="2058656" y="416857"/>
                  <a:pt x="2072093" y="411249"/>
                  <a:pt x="2094292" y="403090"/>
                </a:cubicBezTo>
                <a:cubicBezTo>
                  <a:pt x="2116491" y="394932"/>
                  <a:pt x="2152906" y="382864"/>
                  <a:pt x="2174911" y="375555"/>
                </a:cubicBezTo>
                <a:cubicBezTo>
                  <a:pt x="2196915" y="368245"/>
                  <a:pt x="2212299" y="367396"/>
                  <a:pt x="2226320" y="359238"/>
                </a:cubicBezTo>
                <a:cubicBezTo>
                  <a:pt x="2237224" y="348359"/>
                  <a:pt x="2248909" y="344280"/>
                  <a:pt x="2259034" y="326604"/>
                </a:cubicBezTo>
                <a:cubicBezTo>
                  <a:pt x="2269160" y="308928"/>
                  <a:pt x="2277729" y="277653"/>
                  <a:pt x="2287076" y="253178"/>
                </a:cubicBezTo>
                <a:cubicBezTo>
                  <a:pt x="2291749" y="240941"/>
                  <a:pt x="2295838" y="231252"/>
                  <a:pt x="2301096" y="216465"/>
                </a:cubicBezTo>
                <a:cubicBezTo>
                  <a:pt x="2306354" y="201679"/>
                  <a:pt x="2311028" y="183322"/>
                  <a:pt x="2318622" y="164456"/>
                </a:cubicBezTo>
                <a:cubicBezTo>
                  <a:pt x="2326216" y="145590"/>
                  <a:pt x="2325888" y="113640"/>
                  <a:pt x="2346662" y="103267"/>
                </a:cubicBezTo>
                <a:cubicBezTo>
                  <a:pt x="2352162" y="84062"/>
                  <a:pt x="2368010" y="43387"/>
                  <a:pt x="2385220" y="35961"/>
                </a:cubicBezTo>
                <a:cubicBezTo>
                  <a:pt x="2402431" y="28535"/>
                  <a:pt x="2431234" y="49532"/>
                  <a:pt x="2449929" y="58711"/>
                </a:cubicBezTo>
                <a:cubicBezTo>
                  <a:pt x="2468623" y="67890"/>
                  <a:pt x="2496486" y="93292"/>
                  <a:pt x="2511406" y="94089"/>
                </a:cubicBezTo>
                <a:cubicBezTo>
                  <a:pt x="2526326" y="94885"/>
                  <a:pt x="2519974" y="70293"/>
                  <a:pt x="2539447" y="63494"/>
                </a:cubicBezTo>
                <a:cubicBezTo>
                  <a:pt x="2558920" y="56695"/>
                  <a:pt x="2607214" y="53636"/>
                  <a:pt x="2628245" y="53297"/>
                </a:cubicBezTo>
                <a:cubicBezTo>
                  <a:pt x="2649275" y="52958"/>
                  <a:pt x="2652391" y="56696"/>
                  <a:pt x="2665633" y="61455"/>
                </a:cubicBezTo>
                <a:cubicBezTo>
                  <a:pt x="2678875" y="66214"/>
                  <a:pt x="2686665" y="80492"/>
                  <a:pt x="2707695" y="81851"/>
                </a:cubicBezTo>
                <a:cubicBezTo>
                  <a:pt x="2728725" y="83211"/>
                  <a:pt x="2761561" y="72110"/>
                  <a:pt x="2791819" y="69614"/>
                </a:cubicBezTo>
                <a:cubicBezTo>
                  <a:pt x="2822077" y="67117"/>
                  <a:pt x="2861201" y="70949"/>
                  <a:pt x="2889242" y="66869"/>
                </a:cubicBezTo>
                <a:cubicBezTo>
                  <a:pt x="2917283" y="62790"/>
                  <a:pt x="2938915" y="49440"/>
                  <a:pt x="2960066" y="45138"/>
                </a:cubicBezTo>
                <a:cubicBezTo>
                  <a:pt x="2974087" y="41059"/>
                  <a:pt x="2987329" y="35621"/>
                  <a:pt x="3002128" y="32901"/>
                </a:cubicBezTo>
                <a:cubicBezTo>
                  <a:pt x="3016928" y="30181"/>
                  <a:pt x="3035742" y="31148"/>
                  <a:pt x="3048864" y="28822"/>
                </a:cubicBezTo>
                <a:cubicBezTo>
                  <a:pt x="3061985" y="26495"/>
                  <a:pt x="3072289" y="23699"/>
                  <a:pt x="3080857" y="18940"/>
                </a:cubicBezTo>
                <a:cubicBezTo>
                  <a:pt x="3089426" y="14181"/>
                  <a:pt x="3088005" y="-2282"/>
                  <a:pt x="3100273" y="267"/>
                </a:cubicBezTo>
                <a:close/>
              </a:path>
            </a:pathLst>
          </a:custGeom>
          <a:effectLst>
            <a:outerShdw blurRad="152400" dist="38100" sx="102000" sy="102000" algn="tl" rotWithShape="0">
              <a:prstClr val="black">
                <a:alpha val="80000"/>
              </a:prstClr>
            </a:out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E87D022-4DD7-42F1-A201-7C1F19B970B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0" r="20000"/>
          <a:stretch/>
        </p:blipFill>
        <p:spPr>
          <a:xfrm>
            <a:off x="4343400" y="1600200"/>
            <a:ext cx="2033444" cy="201730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34933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C9F42E-9BB9-C1FD-E498-427DEED79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2622" y="203954"/>
            <a:ext cx="3889089" cy="369332"/>
          </a:xfrm>
        </p:spPr>
        <p:txBody>
          <a:bodyPr/>
          <a:lstStyle/>
          <a:p>
            <a:r>
              <a:rPr lang="es-E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ACTIVIDADES Y LOGROS</a:t>
            </a:r>
            <a:endParaRPr lang="es-PE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Marcador de texto 4">
            <a:extLst>
              <a:ext uri="{FF2B5EF4-FFF2-40B4-BE49-F238E27FC236}">
                <a16:creationId xmlns:a16="http://schemas.microsoft.com/office/drawing/2014/main" id="{04C07616-22EF-4978-A348-1657BBB79A66}"/>
              </a:ext>
            </a:extLst>
          </p:cNvPr>
          <p:cNvSpPr txBox="1">
            <a:spLocks/>
          </p:cNvSpPr>
          <p:nvPr/>
        </p:nvSpPr>
        <p:spPr>
          <a:xfrm>
            <a:off x="1023667" y="1563712"/>
            <a:ext cx="2733499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algn="l">
              <a:defRPr b="0" i="0">
                <a:solidFill>
                  <a:srgbClr val="002060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s-PE" sz="2000" b="1" i="1" kern="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SECTOR EDUCACIÓN</a:t>
            </a:r>
            <a:endParaRPr lang="es-PE" sz="1600" i="1" kern="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Marcador de texto 4">
            <a:extLst>
              <a:ext uri="{FF2B5EF4-FFF2-40B4-BE49-F238E27FC236}">
                <a16:creationId xmlns:a16="http://schemas.microsoft.com/office/drawing/2014/main" id="{DE57557A-1E2B-4EBB-9536-897F3D1956DF}"/>
              </a:ext>
            </a:extLst>
          </p:cNvPr>
          <p:cNvSpPr txBox="1">
            <a:spLocks/>
          </p:cNvSpPr>
          <p:nvPr/>
        </p:nvSpPr>
        <p:spPr>
          <a:xfrm>
            <a:off x="1077456" y="1979949"/>
            <a:ext cx="4419841" cy="12618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algn="l">
              <a:defRPr b="0" i="0">
                <a:solidFill>
                  <a:srgbClr val="002060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MX" sz="1600" kern="0" dirty="0">
                <a:latin typeface="+mn-lt"/>
              </a:rPr>
              <a:t>Se aprobaron </a:t>
            </a:r>
            <a:r>
              <a:rPr lang="es-PE" sz="1600" kern="0" dirty="0">
                <a:latin typeface="+mn-lt"/>
              </a:rPr>
              <a:t>02 Expedientes técnicos </a:t>
            </a:r>
            <a:r>
              <a:rPr lang="es-MX" sz="1600" kern="0" dirty="0">
                <a:latin typeface="+mn-lt"/>
              </a:rPr>
              <a:t>estos proyectos abarcan una intervención de terreno aprox. de </a:t>
            </a:r>
            <a:r>
              <a:rPr lang="es-PE" sz="1600" kern="0" dirty="0">
                <a:latin typeface="+mn-lt"/>
              </a:rPr>
              <a:t>15,738,53 m2</a:t>
            </a:r>
            <a:r>
              <a:rPr lang="es-MX" sz="1600" kern="0" dirty="0">
                <a:latin typeface="+mn-lt"/>
              </a:rPr>
              <a:t>, beneficiando directamente a más de </a:t>
            </a:r>
            <a:r>
              <a:rPr lang="es-MX" dirty="0"/>
              <a:t>400 alumnos de </a:t>
            </a:r>
            <a:r>
              <a:rPr lang="es-MX" sz="1600" b="1" kern="0" dirty="0">
                <a:latin typeface="+mn-lt"/>
              </a:rPr>
              <a:t>los A.H.R. de la zona costa de Áncash. </a:t>
            </a:r>
            <a:endParaRPr lang="es-PE" sz="1600" b="1" kern="0" dirty="0">
              <a:latin typeface="+mn-lt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7D4C5669-78A6-68A5-FD96-E3016CDF8ADE}"/>
              </a:ext>
            </a:extLst>
          </p:cNvPr>
          <p:cNvSpPr/>
          <p:nvPr/>
        </p:nvSpPr>
        <p:spPr>
          <a:xfrm>
            <a:off x="6983410" y="143303"/>
            <a:ext cx="3889089" cy="515365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dirty="0">
                <a:solidFill>
                  <a:schemeClr val="bg1"/>
                </a:solidFill>
                <a:latin typeface="Arial Black" panose="020B0A04020102020204" pitchFamily="34" charset="0"/>
              </a:rPr>
              <a:t>UNIDAD FUNCIONAL DE ESTUDIOS Y PROYECTOS</a:t>
            </a:r>
            <a:endParaRPr lang="es-PE" sz="1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49FEE34-89CB-5FE1-F289-F95B7F93EE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250" t="25555" r="30643" b="36667"/>
          <a:stretch/>
        </p:blipFill>
        <p:spPr>
          <a:xfrm>
            <a:off x="6095999" y="838200"/>
            <a:ext cx="5873933" cy="28956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7A2DBE9F-B5AD-FB27-B538-7EF9167F5C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250" t="25555" r="30803" b="35555"/>
          <a:stretch/>
        </p:blipFill>
        <p:spPr>
          <a:xfrm>
            <a:off x="6095999" y="3733799"/>
            <a:ext cx="5873933" cy="2980897"/>
          </a:xfrm>
          <a:prstGeom prst="rect">
            <a:avLst/>
          </a:prstGeom>
        </p:spPr>
      </p:pic>
      <p:sp>
        <p:nvSpPr>
          <p:cNvPr id="12" name="Explosión: 14 puntos 11">
            <a:extLst>
              <a:ext uri="{FF2B5EF4-FFF2-40B4-BE49-F238E27FC236}">
                <a16:creationId xmlns:a16="http://schemas.microsoft.com/office/drawing/2014/main" id="{7A6867EB-12F7-99E3-12AF-F0C0CB831D4A}"/>
              </a:ext>
            </a:extLst>
          </p:cNvPr>
          <p:cNvSpPr/>
          <p:nvPr/>
        </p:nvSpPr>
        <p:spPr>
          <a:xfrm rot="21199070">
            <a:off x="89593" y="4461043"/>
            <a:ext cx="6029777" cy="1891930"/>
          </a:xfrm>
          <a:prstGeom prst="irregularSeal2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600" b="1" kern="0" dirty="0">
                <a:solidFill>
                  <a:schemeClr val="bg1"/>
                </a:solidFill>
              </a:rPr>
              <a:t>CON UNA INVERSIÓN TOTAL DE </a:t>
            </a:r>
            <a:r>
              <a:rPr lang="es-PE" b="1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S/ </a:t>
            </a:r>
            <a:r>
              <a:rPr lang="es-PE" sz="2000" b="1" i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24,491,198.59 </a:t>
            </a:r>
            <a:r>
              <a:rPr lang="es-PE" sz="2000" b="1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SOLES</a:t>
            </a:r>
            <a:endParaRPr lang="es-PE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D0BD69F-C2E2-0C66-4EE2-0F77401260FD}"/>
              </a:ext>
            </a:extLst>
          </p:cNvPr>
          <p:cNvSpPr txBox="1"/>
          <p:nvPr/>
        </p:nvSpPr>
        <p:spPr>
          <a:xfrm rot="20128170">
            <a:off x="771082" y="4802654"/>
            <a:ext cx="1578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rgbClr val="FF0000"/>
                </a:solidFill>
                <a:highlight>
                  <a:srgbClr val="FFFF00"/>
                </a:highlight>
              </a:rPr>
              <a:t>INVERSIÓN</a:t>
            </a:r>
            <a:endParaRPr lang="es-PE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20" name="Marcador de texto 4">
            <a:extLst>
              <a:ext uri="{FF2B5EF4-FFF2-40B4-BE49-F238E27FC236}">
                <a16:creationId xmlns:a16="http://schemas.microsoft.com/office/drawing/2014/main" id="{431C9239-E911-D620-6B99-6242D913DC56}"/>
              </a:ext>
            </a:extLst>
          </p:cNvPr>
          <p:cNvSpPr txBox="1">
            <a:spLocks/>
          </p:cNvSpPr>
          <p:nvPr/>
        </p:nvSpPr>
        <p:spPr>
          <a:xfrm>
            <a:off x="241673" y="914555"/>
            <a:ext cx="5255624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algn="l">
              <a:defRPr b="0" i="0">
                <a:solidFill>
                  <a:srgbClr val="002060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Ø"/>
            </a:pPr>
            <a:r>
              <a:rPr lang="es-PE" sz="2000" b="1" kern="0" dirty="0"/>
              <a:t>EXPEDIENTES TÉCNICOS APROBADOS:</a:t>
            </a:r>
            <a:endParaRPr lang="es-PE" sz="1600" kern="0" dirty="0"/>
          </a:p>
        </p:txBody>
      </p:sp>
      <p:sp>
        <p:nvSpPr>
          <p:cNvPr id="21" name="Flecha: doblada hacia arriba 20">
            <a:extLst>
              <a:ext uri="{FF2B5EF4-FFF2-40B4-BE49-F238E27FC236}">
                <a16:creationId xmlns:a16="http://schemas.microsoft.com/office/drawing/2014/main" id="{88915DA5-440D-45FB-3C7A-16B9CD0C87B6}"/>
              </a:ext>
            </a:extLst>
          </p:cNvPr>
          <p:cNvSpPr/>
          <p:nvPr/>
        </p:nvSpPr>
        <p:spPr>
          <a:xfrm rot="5400000">
            <a:off x="502782" y="1394979"/>
            <a:ext cx="525776" cy="337245"/>
          </a:xfrm>
          <a:prstGeom prst="bent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3" name="Marcador de texto 4">
            <a:extLst>
              <a:ext uri="{FF2B5EF4-FFF2-40B4-BE49-F238E27FC236}">
                <a16:creationId xmlns:a16="http://schemas.microsoft.com/office/drawing/2014/main" id="{DA2E614B-608C-0346-D70E-47DF234DCDDD}"/>
              </a:ext>
            </a:extLst>
          </p:cNvPr>
          <p:cNvSpPr txBox="1">
            <a:spLocks/>
          </p:cNvSpPr>
          <p:nvPr/>
        </p:nvSpPr>
        <p:spPr>
          <a:xfrm>
            <a:off x="1128408" y="3352800"/>
            <a:ext cx="4419841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algn="l">
              <a:defRPr b="0" i="0">
                <a:solidFill>
                  <a:srgbClr val="002060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ES" sz="1400" b="1" kern="0" dirty="0">
                <a:latin typeface="+mn-lt"/>
              </a:rPr>
              <a:t>INICIAL, PRIMARIA Y SECUNDARIA EN LA I.E. </a:t>
            </a:r>
            <a:r>
              <a:rPr lang="es-ES" sz="1400" b="1" kern="0" dirty="0" err="1">
                <a:latin typeface="+mn-lt"/>
              </a:rPr>
              <a:t>N°</a:t>
            </a:r>
            <a:r>
              <a:rPr lang="es-ES" sz="1400" b="1" kern="0" dirty="0">
                <a:latin typeface="+mn-lt"/>
              </a:rPr>
              <a:t> 88027 – A.H.R. LACRAMARCA BAJA </a:t>
            </a:r>
            <a:r>
              <a:rPr lang="es-ES" sz="1400" b="1" i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(inversión S/. </a:t>
            </a:r>
            <a:r>
              <a:rPr lang="es-PE" sz="1400" b="1" i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15,768,803.11</a:t>
            </a:r>
            <a:r>
              <a:rPr lang="es-ES" sz="1400" b="1" i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)</a:t>
            </a:r>
            <a:endParaRPr lang="es-PE" sz="1400" b="1" i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4" name="Marcador de texto 4">
            <a:extLst>
              <a:ext uri="{FF2B5EF4-FFF2-40B4-BE49-F238E27FC236}">
                <a16:creationId xmlns:a16="http://schemas.microsoft.com/office/drawing/2014/main" id="{749B122F-747A-89B1-6DEC-48A4FDF0C854}"/>
              </a:ext>
            </a:extLst>
          </p:cNvPr>
          <p:cNvSpPr txBox="1">
            <a:spLocks/>
          </p:cNvSpPr>
          <p:nvPr/>
        </p:nvSpPr>
        <p:spPr>
          <a:xfrm>
            <a:off x="1128407" y="3886200"/>
            <a:ext cx="4419841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algn="l">
              <a:defRPr b="0" i="0">
                <a:solidFill>
                  <a:srgbClr val="002060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ES" sz="1400" b="1" kern="0" dirty="0">
                <a:latin typeface="+mn-lt"/>
              </a:rPr>
              <a:t>I.E. SANTA CLEMENCIA – ZONA RURAL CHIMBOTE </a:t>
            </a:r>
            <a:r>
              <a:rPr lang="es-ES" sz="1400" b="1" i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(inversión S/. </a:t>
            </a:r>
            <a:r>
              <a:rPr lang="es-PE" sz="1400" b="1" i="0" dirty="0">
                <a:solidFill>
                  <a:srgbClr val="393939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 </a:t>
            </a:r>
            <a:r>
              <a:rPr lang="es-PE" sz="1400" b="1" i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8,722,395.48</a:t>
            </a:r>
            <a:r>
              <a:rPr lang="es-ES" sz="1400" b="1" i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)</a:t>
            </a:r>
            <a:endParaRPr lang="es-PE" sz="1400" b="1" i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327739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ángulo 30">
            <a:extLst>
              <a:ext uri="{FF2B5EF4-FFF2-40B4-BE49-F238E27FC236}">
                <a16:creationId xmlns:a16="http://schemas.microsoft.com/office/drawing/2014/main" id="{36AB7B1D-46AB-4FC5-9A17-0F7265D0D8B5}"/>
              </a:ext>
            </a:extLst>
          </p:cNvPr>
          <p:cNvSpPr/>
          <p:nvPr/>
        </p:nvSpPr>
        <p:spPr>
          <a:xfrm>
            <a:off x="68974" y="6261564"/>
            <a:ext cx="6928814" cy="515365"/>
          </a:xfrm>
          <a:prstGeom prst="rect">
            <a:avLst/>
          </a:prstGeom>
          <a:solidFill>
            <a:srgbClr val="000099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PE" sz="2000" b="1" kern="0" dirty="0">
                <a:solidFill>
                  <a:schemeClr val="bg1"/>
                </a:solidFill>
              </a:rPr>
              <a:t>CON UNA INVERSIÓN TOTAL DE S/ </a:t>
            </a:r>
            <a:r>
              <a:rPr lang="es-PE" sz="2400" b="1" i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16,472,239.43</a:t>
            </a:r>
            <a:r>
              <a:rPr lang="es-PE" sz="2000" b="1" kern="0" dirty="0">
                <a:solidFill>
                  <a:schemeClr val="bg1"/>
                </a:solidFill>
              </a:rPr>
              <a:t> SOLES</a:t>
            </a:r>
            <a:endParaRPr lang="es-PE" sz="20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0BDD0309-2A07-4CA9-9550-3C5A6CF4E50C}"/>
              </a:ext>
            </a:extLst>
          </p:cNvPr>
          <p:cNvSpPr/>
          <p:nvPr/>
        </p:nvSpPr>
        <p:spPr>
          <a:xfrm>
            <a:off x="6997787" y="914555"/>
            <a:ext cx="4047833" cy="42356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900" b="1" kern="0" dirty="0">
                <a:solidFill>
                  <a:srgbClr val="FF0000"/>
                </a:solidFill>
              </a:rPr>
              <a:t>16.644. KM DE CANAL DE CONCRETO</a:t>
            </a:r>
            <a:endParaRPr lang="es-PE" sz="19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8C9F42E-9BB9-C1FD-E498-427DEED79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2622" y="203954"/>
            <a:ext cx="9076816" cy="369332"/>
          </a:xfrm>
        </p:spPr>
        <p:txBody>
          <a:bodyPr/>
          <a:lstStyle/>
          <a:p>
            <a:r>
              <a:rPr lang="es-E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ACTIVIDADES Y LOGROS</a:t>
            </a:r>
            <a:endParaRPr lang="es-PE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Imagen 23" descr="C:\Users\Alan\AppData\Local\Microsoft\Windows\INetCache\Content.Word\WhatsApp Image 2021-11-10 at 6.18.48 PM.JPEG">
            <a:extLst>
              <a:ext uri="{FF2B5EF4-FFF2-40B4-BE49-F238E27FC236}">
                <a16:creationId xmlns:a16="http://schemas.microsoft.com/office/drawing/2014/main" id="{3DAFF3A7-4694-4AE4-846E-37685C4809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1" t="13571" r="9222" b="10753"/>
          <a:stretch>
            <a:fillRect/>
          </a:stretch>
        </p:blipFill>
        <p:spPr bwMode="auto">
          <a:xfrm>
            <a:off x="8111177" y="3843990"/>
            <a:ext cx="1901902" cy="2377083"/>
          </a:xfrm>
          <a:prstGeom prst="rect">
            <a:avLst/>
          </a:prstGeom>
          <a:ln w="9525" cap="sq">
            <a:solidFill>
              <a:schemeClr val="bg2">
                <a:lumMod val="50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2C0A6834-1B21-4442-BB6F-84F8BA0CA0F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21253" y="4081726"/>
            <a:ext cx="2381382" cy="1887983"/>
          </a:xfrm>
          <a:prstGeom prst="rect">
            <a:avLst/>
          </a:prstGeom>
          <a:ln w="9525" cap="sq">
            <a:solidFill>
              <a:schemeClr val="bg2">
                <a:lumMod val="50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25" name="Picture 1">
            <a:extLst>
              <a:ext uri="{FF2B5EF4-FFF2-40B4-BE49-F238E27FC236}">
                <a16:creationId xmlns:a16="http://schemas.microsoft.com/office/drawing/2014/main" id="{402BA8AC-184D-4BCB-99FD-A107F96AFD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9"/>
          <a:stretch/>
        </p:blipFill>
        <p:spPr bwMode="auto">
          <a:xfrm>
            <a:off x="8128975" y="1371600"/>
            <a:ext cx="1884104" cy="2406911"/>
          </a:xfrm>
          <a:prstGeom prst="rect">
            <a:avLst/>
          </a:prstGeom>
          <a:ln w="9525" cap="sq">
            <a:solidFill>
              <a:schemeClr val="bg2">
                <a:lumMod val="50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424DB673-8A66-4138-BCF9-5D2B597771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9"/>
          <a:stretch/>
        </p:blipFill>
        <p:spPr bwMode="auto">
          <a:xfrm>
            <a:off x="10067952" y="1371601"/>
            <a:ext cx="1887983" cy="2406910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Marcador de texto 4">
            <a:extLst>
              <a:ext uri="{FF2B5EF4-FFF2-40B4-BE49-F238E27FC236}">
                <a16:creationId xmlns:a16="http://schemas.microsoft.com/office/drawing/2014/main" id="{DE57557A-1E2B-4EBB-9536-897F3D1956DF}"/>
              </a:ext>
            </a:extLst>
          </p:cNvPr>
          <p:cNvSpPr txBox="1">
            <a:spLocks/>
          </p:cNvSpPr>
          <p:nvPr/>
        </p:nvSpPr>
        <p:spPr>
          <a:xfrm>
            <a:off x="838200" y="1993317"/>
            <a:ext cx="4752996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algn="l">
              <a:defRPr b="0" i="0">
                <a:solidFill>
                  <a:srgbClr val="002060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MX" sz="1600" kern="0" dirty="0">
                <a:latin typeface="+mn-lt"/>
              </a:rPr>
              <a:t>Se aprobaron 06 expedientes técnicos</a:t>
            </a:r>
            <a:r>
              <a:rPr lang="es-PE" sz="1600" kern="0" dirty="0">
                <a:latin typeface="+mn-lt"/>
              </a:rPr>
              <a:t> que </a:t>
            </a:r>
            <a:r>
              <a:rPr lang="es-MX" sz="1600" b="1" kern="0" dirty="0">
                <a:latin typeface="+mn-lt"/>
              </a:rPr>
              <a:t>benefician a más de  </a:t>
            </a:r>
            <a:r>
              <a:rPr lang="es-MX" sz="1600" b="1" kern="0" dirty="0">
                <a:highlight>
                  <a:srgbClr val="00FF00"/>
                </a:highlight>
                <a:latin typeface="+mn-lt"/>
              </a:rPr>
              <a:t>628 agricultores </a:t>
            </a:r>
            <a:r>
              <a:rPr lang="es-MX" sz="1600" b="1" kern="0" dirty="0">
                <a:latin typeface="+mn-lt"/>
              </a:rPr>
              <a:t>de la zona costa de Áncash.</a:t>
            </a:r>
            <a:endParaRPr lang="es-PE" sz="1600" b="1" kern="0" dirty="0">
              <a:latin typeface="+mn-lt"/>
            </a:endParaRP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77F36654-C71C-4E6F-B889-BF1DD99944DB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67"/>
          <a:stretch/>
        </p:blipFill>
        <p:spPr bwMode="auto">
          <a:xfrm>
            <a:off x="6172201" y="1378615"/>
            <a:ext cx="1901901" cy="2399895"/>
          </a:xfrm>
          <a:prstGeom prst="rect">
            <a:avLst/>
          </a:prstGeom>
          <a:ln w="9525" cap="sq">
            <a:solidFill>
              <a:schemeClr val="bg2">
                <a:lumMod val="50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AA355DC8-259F-4BEA-8512-6862F2BB9F01}"/>
              </a:ext>
            </a:extLst>
          </p:cNvPr>
          <p:cNvPicPr/>
          <p:nvPr/>
        </p:nvPicPr>
        <p:blipFill rotWithShape="1">
          <a:blip r:embed="rId7"/>
          <a:srcRect l="10745" t="21728" r="7346"/>
          <a:stretch/>
        </p:blipFill>
        <p:spPr bwMode="auto">
          <a:xfrm>
            <a:off x="6172200" y="3832309"/>
            <a:ext cx="1884103" cy="2377083"/>
          </a:xfrm>
          <a:prstGeom prst="rect">
            <a:avLst/>
          </a:prstGeom>
          <a:ln w="9525" cap="sq">
            <a:solidFill>
              <a:schemeClr val="bg2">
                <a:lumMod val="50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BA11D4CC-B4ED-42C8-921A-F1FB3A05F51C}"/>
              </a:ext>
            </a:extLst>
          </p:cNvPr>
          <p:cNvSpPr txBox="1"/>
          <p:nvPr/>
        </p:nvSpPr>
        <p:spPr>
          <a:xfrm>
            <a:off x="68973" y="5866146"/>
            <a:ext cx="1219200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PE" dirty="0"/>
              <a:t>Inversión</a:t>
            </a:r>
          </a:p>
        </p:txBody>
      </p:sp>
      <p:sp>
        <p:nvSpPr>
          <p:cNvPr id="3" name="Marcador de texto 4">
            <a:extLst>
              <a:ext uri="{FF2B5EF4-FFF2-40B4-BE49-F238E27FC236}">
                <a16:creationId xmlns:a16="http://schemas.microsoft.com/office/drawing/2014/main" id="{1954E339-559D-9B99-400C-1C68D167EDBA}"/>
              </a:ext>
            </a:extLst>
          </p:cNvPr>
          <p:cNvSpPr txBox="1">
            <a:spLocks/>
          </p:cNvSpPr>
          <p:nvPr/>
        </p:nvSpPr>
        <p:spPr>
          <a:xfrm>
            <a:off x="847901" y="1563712"/>
            <a:ext cx="2733499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algn="l">
              <a:defRPr b="0" i="0">
                <a:solidFill>
                  <a:srgbClr val="002060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s-PE" sz="2000" b="1" i="1" kern="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SECTOR AGRICULTURA</a:t>
            </a:r>
            <a:endParaRPr lang="es-PE" sz="1600" i="1" kern="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Marcador de texto 4">
            <a:extLst>
              <a:ext uri="{FF2B5EF4-FFF2-40B4-BE49-F238E27FC236}">
                <a16:creationId xmlns:a16="http://schemas.microsoft.com/office/drawing/2014/main" id="{A7026EB8-AD9F-A0D7-5A6C-642786548AD6}"/>
              </a:ext>
            </a:extLst>
          </p:cNvPr>
          <p:cNvSpPr txBox="1">
            <a:spLocks/>
          </p:cNvSpPr>
          <p:nvPr/>
        </p:nvSpPr>
        <p:spPr>
          <a:xfrm>
            <a:off x="154576" y="914555"/>
            <a:ext cx="5255624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algn="l">
              <a:defRPr b="0" i="0">
                <a:solidFill>
                  <a:srgbClr val="002060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Ø"/>
            </a:pPr>
            <a:r>
              <a:rPr lang="es-PE" sz="2000" b="1" kern="0" dirty="0"/>
              <a:t>EXPEDIENTES TÉCNICOS APROBADOS:</a:t>
            </a:r>
            <a:endParaRPr lang="es-PE" sz="1600" kern="0" dirty="0"/>
          </a:p>
        </p:txBody>
      </p:sp>
      <p:sp>
        <p:nvSpPr>
          <p:cNvPr id="5" name="Flecha: doblada hacia arriba 4">
            <a:extLst>
              <a:ext uri="{FF2B5EF4-FFF2-40B4-BE49-F238E27FC236}">
                <a16:creationId xmlns:a16="http://schemas.microsoft.com/office/drawing/2014/main" id="{2713BF85-8B51-AF70-F8C6-E4619A78A213}"/>
              </a:ext>
            </a:extLst>
          </p:cNvPr>
          <p:cNvSpPr/>
          <p:nvPr/>
        </p:nvSpPr>
        <p:spPr>
          <a:xfrm rot="5400000">
            <a:off x="415685" y="1394979"/>
            <a:ext cx="525776" cy="337245"/>
          </a:xfrm>
          <a:prstGeom prst="bent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7C64130B-77E7-D3FB-15D4-5835F1744717}"/>
              </a:ext>
            </a:extLst>
          </p:cNvPr>
          <p:cNvSpPr/>
          <p:nvPr/>
        </p:nvSpPr>
        <p:spPr>
          <a:xfrm>
            <a:off x="6983410" y="143303"/>
            <a:ext cx="3889089" cy="515365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dirty="0">
                <a:solidFill>
                  <a:schemeClr val="bg1"/>
                </a:solidFill>
                <a:latin typeface="Arial Black" panose="020B0A04020102020204" pitchFamily="34" charset="0"/>
              </a:rPr>
              <a:t>UNIDAD FUNCIONAL DE ESTUDIOS Y PROYECTOS</a:t>
            </a:r>
            <a:endParaRPr lang="es-PE" sz="1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Marcador de texto 4">
            <a:extLst>
              <a:ext uri="{FF2B5EF4-FFF2-40B4-BE49-F238E27FC236}">
                <a16:creationId xmlns:a16="http://schemas.microsoft.com/office/drawing/2014/main" id="{B0B4D146-FA08-1835-D953-C53A75EC6309}"/>
              </a:ext>
            </a:extLst>
          </p:cNvPr>
          <p:cNvSpPr txBox="1">
            <a:spLocks/>
          </p:cNvSpPr>
          <p:nvPr/>
        </p:nvSpPr>
        <p:spPr>
          <a:xfrm>
            <a:off x="867324" y="2583334"/>
            <a:ext cx="4752996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algn="l">
              <a:defRPr b="0" i="0">
                <a:solidFill>
                  <a:srgbClr val="002060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PE" sz="1400" b="1" kern="0" dirty="0">
                <a:latin typeface="+mn-lt"/>
              </a:rPr>
              <a:t>CANAL SANTA ROSA DEL DISTRITO DE CACERES DEL PERU</a:t>
            </a:r>
            <a:r>
              <a:rPr lang="es-PE" sz="1800" kern="100" dirty="0">
                <a:effectLst/>
                <a:latin typeface="Arial Narrow" panose="020B0606020202030204" pitchFamily="34" charset="0"/>
                <a:ea typeface="Arial Unicode MS"/>
                <a:cs typeface="Calibri" panose="020F0502020204030204" pitchFamily="34" charset="0"/>
              </a:rPr>
              <a:t> </a:t>
            </a:r>
            <a:r>
              <a:rPr lang="es-ES" sz="1400" b="1" i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(inversión S/. </a:t>
            </a:r>
            <a:r>
              <a:rPr lang="es-PE" sz="1400" b="1" i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5,946,310.16</a:t>
            </a:r>
            <a:r>
              <a:rPr lang="es-ES" sz="1400" b="1" i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)</a:t>
            </a:r>
            <a:endParaRPr lang="es-PE" sz="1400" b="1" i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Marcador de texto 4">
            <a:extLst>
              <a:ext uri="{FF2B5EF4-FFF2-40B4-BE49-F238E27FC236}">
                <a16:creationId xmlns:a16="http://schemas.microsoft.com/office/drawing/2014/main" id="{0F30DE0D-66BE-9017-5D48-5550BB55FF49}"/>
              </a:ext>
            </a:extLst>
          </p:cNvPr>
          <p:cNvSpPr txBox="1">
            <a:spLocks/>
          </p:cNvSpPr>
          <p:nvPr/>
        </p:nvSpPr>
        <p:spPr>
          <a:xfrm>
            <a:off x="894543" y="3083054"/>
            <a:ext cx="4804664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algn="l">
              <a:defRPr b="0" i="0">
                <a:solidFill>
                  <a:srgbClr val="002060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PE" sz="1400" b="1" kern="0" dirty="0">
                <a:latin typeface="+mn-lt"/>
              </a:rPr>
              <a:t>CANAL DREN ESCUELA DEL SECTOR CASCAJAL IZQUIERDO DEL DISTRITO DE CHIMBOTE </a:t>
            </a:r>
            <a:r>
              <a:rPr lang="es-ES" sz="1400" b="1" i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(inversión S/. </a:t>
            </a:r>
            <a:r>
              <a:rPr lang="es-PE" sz="1400" b="1" i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2,209,221.32</a:t>
            </a:r>
            <a:r>
              <a:rPr lang="es-ES" sz="1400" b="1" i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)</a:t>
            </a:r>
            <a:endParaRPr lang="es-PE" sz="1400" b="1" i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4" name="Marcador de texto 4">
            <a:extLst>
              <a:ext uri="{FF2B5EF4-FFF2-40B4-BE49-F238E27FC236}">
                <a16:creationId xmlns:a16="http://schemas.microsoft.com/office/drawing/2014/main" id="{A154BDCE-F013-F5C0-6EC7-337AF3DF9D7B}"/>
              </a:ext>
            </a:extLst>
          </p:cNvPr>
          <p:cNvSpPr txBox="1">
            <a:spLocks/>
          </p:cNvSpPr>
          <p:nvPr/>
        </p:nvSpPr>
        <p:spPr>
          <a:xfrm>
            <a:off x="915280" y="3536160"/>
            <a:ext cx="4804664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algn="l">
              <a:defRPr b="0" i="0">
                <a:solidFill>
                  <a:srgbClr val="002060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PE" sz="1400" b="1" kern="0" dirty="0">
                <a:latin typeface="+mn-lt"/>
              </a:rPr>
              <a:t>CANAL INTEGRADOR 01-CAMPOS GUILLEN EN EL SECTOR PAMPA DE VINZOS DEL DISTRITO DE CHIMBOTE </a:t>
            </a:r>
            <a:r>
              <a:rPr lang="es-ES" sz="1400" b="1" i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(inversión S/. </a:t>
            </a:r>
            <a:r>
              <a:rPr lang="es-PE" sz="1400" b="1" i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2,209,221.32</a:t>
            </a:r>
            <a:r>
              <a:rPr lang="es-ES" sz="1400" b="1" i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)</a:t>
            </a:r>
            <a:endParaRPr lang="es-PE" sz="1400" b="1" i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0" name="Marcador de texto 4">
            <a:extLst>
              <a:ext uri="{FF2B5EF4-FFF2-40B4-BE49-F238E27FC236}">
                <a16:creationId xmlns:a16="http://schemas.microsoft.com/office/drawing/2014/main" id="{EB9412D6-8906-760B-B71A-3F9904B37CFA}"/>
              </a:ext>
            </a:extLst>
          </p:cNvPr>
          <p:cNvSpPr txBox="1">
            <a:spLocks/>
          </p:cNvSpPr>
          <p:nvPr/>
        </p:nvSpPr>
        <p:spPr>
          <a:xfrm>
            <a:off x="930123" y="4202230"/>
            <a:ext cx="4804664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algn="l">
              <a:defRPr b="0" i="0">
                <a:solidFill>
                  <a:srgbClr val="002060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PE" sz="1400" b="1" kern="0" dirty="0">
                <a:latin typeface="+mn-lt"/>
              </a:rPr>
              <a:t>CANAL EDGAR CAMPOS DEL SECTOR CASCAJAL DERECHO DISTRITO DE CHIMBOTE </a:t>
            </a:r>
            <a:r>
              <a:rPr lang="es-ES" sz="1400" b="1" i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(inversión S/. </a:t>
            </a:r>
            <a:r>
              <a:rPr lang="es-PE" sz="1400" b="1" i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283,459.44</a:t>
            </a:r>
            <a:r>
              <a:rPr lang="es-ES" sz="1400" b="1" i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)</a:t>
            </a:r>
            <a:endParaRPr lang="es-PE" sz="1400" b="1" i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1" name="Marcador de texto 4">
            <a:extLst>
              <a:ext uri="{FF2B5EF4-FFF2-40B4-BE49-F238E27FC236}">
                <a16:creationId xmlns:a16="http://schemas.microsoft.com/office/drawing/2014/main" id="{0A792D49-A105-401F-CE4E-C57D3A445A81}"/>
              </a:ext>
            </a:extLst>
          </p:cNvPr>
          <p:cNvSpPr txBox="1">
            <a:spLocks/>
          </p:cNvSpPr>
          <p:nvPr/>
        </p:nvSpPr>
        <p:spPr>
          <a:xfrm>
            <a:off x="930123" y="4689847"/>
            <a:ext cx="4804664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algn="l">
              <a:defRPr b="0" i="0">
                <a:solidFill>
                  <a:srgbClr val="002060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PE" sz="1400" b="1" kern="0" dirty="0">
                <a:latin typeface="+mn-lt"/>
              </a:rPr>
              <a:t>CANAL LEONCIO PEREZ DEL SECTOR CASCAJAL DERECHO DEL DISTRITO DE CHIMBOTE </a:t>
            </a:r>
            <a:r>
              <a:rPr lang="es-ES" sz="1400" b="1" i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(inversión S/. </a:t>
            </a:r>
            <a:r>
              <a:rPr lang="es-PE" sz="1400" b="1" i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1,297,202.33</a:t>
            </a:r>
            <a:r>
              <a:rPr lang="es-ES" sz="1400" b="1" i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)</a:t>
            </a:r>
            <a:endParaRPr lang="es-PE" sz="1400" b="1" i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5" name="Marcador de texto 4">
            <a:extLst>
              <a:ext uri="{FF2B5EF4-FFF2-40B4-BE49-F238E27FC236}">
                <a16:creationId xmlns:a16="http://schemas.microsoft.com/office/drawing/2014/main" id="{1AF11E6E-589E-E205-AE40-64E42A65939F}"/>
              </a:ext>
            </a:extLst>
          </p:cNvPr>
          <p:cNvSpPr txBox="1">
            <a:spLocks/>
          </p:cNvSpPr>
          <p:nvPr/>
        </p:nvSpPr>
        <p:spPr>
          <a:xfrm>
            <a:off x="930123" y="5175538"/>
            <a:ext cx="4804664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algn="l">
              <a:defRPr b="0" i="0">
                <a:solidFill>
                  <a:srgbClr val="002060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PE" sz="1400" b="1" kern="0" dirty="0">
                <a:latin typeface="+mn-lt"/>
              </a:rPr>
              <a:t>CANAL BARRANCO ALTO DEL DISTRITO DE CACERES DEL PERU – PROVINCIA DEL SANTA </a:t>
            </a:r>
            <a:r>
              <a:rPr lang="es-ES" sz="1400" b="1" i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(inversión S/. </a:t>
            </a:r>
            <a:r>
              <a:rPr lang="es-PE" sz="1400" b="1" i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4,526,824.86</a:t>
            </a:r>
            <a:r>
              <a:rPr lang="es-ES" sz="1400" b="1" i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)</a:t>
            </a:r>
            <a:endParaRPr lang="es-PE" sz="1400" b="1" i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354222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ángulo 27">
            <a:extLst>
              <a:ext uri="{FF2B5EF4-FFF2-40B4-BE49-F238E27FC236}">
                <a16:creationId xmlns:a16="http://schemas.microsoft.com/office/drawing/2014/main" id="{EAEE3387-F3BE-40A0-8445-0E5D4CCB48E7}"/>
              </a:ext>
            </a:extLst>
          </p:cNvPr>
          <p:cNvSpPr/>
          <p:nvPr/>
        </p:nvSpPr>
        <p:spPr>
          <a:xfrm>
            <a:off x="5181600" y="6035778"/>
            <a:ext cx="3810000" cy="553998"/>
          </a:xfrm>
          <a:prstGeom prst="rect">
            <a:avLst/>
          </a:prstGeom>
          <a:solidFill>
            <a:srgbClr val="000099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PE" sz="2400" b="1" kern="0" dirty="0">
                <a:solidFill>
                  <a:schemeClr val="bg1"/>
                </a:solidFill>
              </a:rPr>
              <a:t>        S/ 60‘876,519 SOLES</a:t>
            </a:r>
            <a:endParaRPr lang="es-PE" sz="2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34C2DFF1-1C6B-2D12-A8CB-61C8B34AB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237630"/>
            <a:ext cx="7162800" cy="369332"/>
          </a:xfrm>
        </p:spPr>
        <p:txBody>
          <a:bodyPr/>
          <a:lstStyle/>
          <a:p>
            <a:r>
              <a:rPr lang="es-PE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PROYECTOS</a:t>
            </a:r>
          </a:p>
        </p:txBody>
      </p:sp>
      <p:sp>
        <p:nvSpPr>
          <p:cNvPr id="19" name="Marcador de texto 4">
            <a:extLst>
              <a:ext uri="{FF2B5EF4-FFF2-40B4-BE49-F238E27FC236}">
                <a16:creationId xmlns:a16="http://schemas.microsoft.com/office/drawing/2014/main" id="{9E2DE49C-7F5D-4015-956A-250F441BCDBE}"/>
              </a:ext>
            </a:extLst>
          </p:cNvPr>
          <p:cNvSpPr txBox="1">
            <a:spLocks/>
          </p:cNvSpPr>
          <p:nvPr/>
        </p:nvSpPr>
        <p:spPr>
          <a:xfrm>
            <a:off x="1066800" y="1823591"/>
            <a:ext cx="9906000" cy="5386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algn="l">
              <a:defRPr b="0" i="0">
                <a:solidFill>
                  <a:srgbClr val="002060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MX" sz="1500" kern="0" dirty="0">
                <a:latin typeface="+mn-lt"/>
              </a:rPr>
              <a:t>Se vienen elaborando 03 expedientes técnicos estos proyectos abarcan una intervención de terreno aprox. de </a:t>
            </a:r>
            <a:r>
              <a:rPr lang="es-PE" sz="1500" kern="0" dirty="0">
                <a:latin typeface="+mn-lt"/>
              </a:rPr>
              <a:t>15,738,53 m2</a:t>
            </a:r>
            <a:r>
              <a:rPr lang="es-MX" sz="1500" kern="0" dirty="0">
                <a:latin typeface="+mn-lt"/>
              </a:rPr>
              <a:t>, </a:t>
            </a:r>
            <a:r>
              <a:rPr lang="es-MX" sz="20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beneficiando</a:t>
            </a:r>
            <a:r>
              <a:rPr lang="es-MX" sz="1500" b="1" kern="0" dirty="0">
                <a:latin typeface="+mn-lt"/>
              </a:rPr>
              <a:t> directamente a más de </a:t>
            </a:r>
            <a:r>
              <a:rPr lang="es-MX" sz="20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400 alumnos </a:t>
            </a:r>
            <a:r>
              <a:rPr lang="es-MX" sz="1500" b="1" kern="0" dirty="0">
                <a:latin typeface="+mn-lt"/>
              </a:rPr>
              <a:t>de los A.H.R. de la zona costa de Áncash. </a:t>
            </a:r>
            <a:endParaRPr lang="es-PE" sz="1500" b="1" kern="0" dirty="0">
              <a:latin typeface="+mn-lt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52E519CA-4ED6-42D1-AB1B-07952B1FDBAA}"/>
              </a:ext>
            </a:extLst>
          </p:cNvPr>
          <p:cNvSpPr txBox="1"/>
          <p:nvPr/>
        </p:nvSpPr>
        <p:spPr>
          <a:xfrm>
            <a:off x="4114800" y="6128111"/>
            <a:ext cx="1219200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PE" dirty="0"/>
              <a:t>Inversión</a:t>
            </a:r>
          </a:p>
        </p:txBody>
      </p:sp>
      <p:sp>
        <p:nvSpPr>
          <p:cNvPr id="2" name="Marcador de texto 4">
            <a:extLst>
              <a:ext uri="{FF2B5EF4-FFF2-40B4-BE49-F238E27FC236}">
                <a16:creationId xmlns:a16="http://schemas.microsoft.com/office/drawing/2014/main" id="{85D2941B-7131-3608-0E29-4844A5C5741F}"/>
              </a:ext>
            </a:extLst>
          </p:cNvPr>
          <p:cNvSpPr txBox="1">
            <a:spLocks/>
          </p:cNvSpPr>
          <p:nvPr/>
        </p:nvSpPr>
        <p:spPr>
          <a:xfrm>
            <a:off x="1023667" y="1447800"/>
            <a:ext cx="2733499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algn="l">
              <a:defRPr b="0" i="0">
                <a:solidFill>
                  <a:srgbClr val="002060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s-PE" sz="2000" b="1" i="1" kern="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SECTOR EDUCACIÓN</a:t>
            </a:r>
            <a:endParaRPr lang="es-PE" sz="1600" i="1" kern="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Marcador de texto 4">
            <a:extLst>
              <a:ext uri="{FF2B5EF4-FFF2-40B4-BE49-F238E27FC236}">
                <a16:creationId xmlns:a16="http://schemas.microsoft.com/office/drawing/2014/main" id="{472800EA-7510-3700-DF24-14D93DED17B8}"/>
              </a:ext>
            </a:extLst>
          </p:cNvPr>
          <p:cNvSpPr txBox="1">
            <a:spLocks/>
          </p:cNvSpPr>
          <p:nvPr/>
        </p:nvSpPr>
        <p:spPr>
          <a:xfrm>
            <a:off x="241673" y="914555"/>
            <a:ext cx="5255624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algn="l">
              <a:defRPr b="0" i="0">
                <a:solidFill>
                  <a:srgbClr val="002060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Ø"/>
            </a:pPr>
            <a:r>
              <a:rPr lang="es-PE" sz="2000" b="1" kern="0" dirty="0"/>
              <a:t>EXPEDIENTES TÉCNICOS EN ELABORACIÓN:</a:t>
            </a:r>
            <a:endParaRPr lang="es-PE" sz="1600" kern="0" dirty="0"/>
          </a:p>
        </p:txBody>
      </p:sp>
      <p:sp>
        <p:nvSpPr>
          <p:cNvPr id="6" name="Flecha: doblada hacia arriba 5">
            <a:extLst>
              <a:ext uri="{FF2B5EF4-FFF2-40B4-BE49-F238E27FC236}">
                <a16:creationId xmlns:a16="http://schemas.microsoft.com/office/drawing/2014/main" id="{6FE6B585-F544-2A9A-E180-D90503BE8B75}"/>
              </a:ext>
            </a:extLst>
          </p:cNvPr>
          <p:cNvSpPr/>
          <p:nvPr/>
        </p:nvSpPr>
        <p:spPr>
          <a:xfrm rot="5400000">
            <a:off x="539726" y="1358035"/>
            <a:ext cx="451888" cy="337245"/>
          </a:xfrm>
          <a:prstGeom prst="bent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F4B924F-BFED-8952-0E42-0B2798B517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34" t="31611" r="22500" b="24444"/>
          <a:stretch/>
        </p:blipFill>
        <p:spPr>
          <a:xfrm>
            <a:off x="729604" y="2968900"/>
            <a:ext cx="10471796" cy="2974699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6E6E4805-641B-A01B-E014-06AC16280083}"/>
              </a:ext>
            </a:extLst>
          </p:cNvPr>
          <p:cNvSpPr/>
          <p:nvPr/>
        </p:nvSpPr>
        <p:spPr>
          <a:xfrm>
            <a:off x="6983410" y="143303"/>
            <a:ext cx="3889089" cy="515365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dirty="0">
                <a:solidFill>
                  <a:schemeClr val="bg1"/>
                </a:solidFill>
                <a:latin typeface="Arial Black" panose="020B0A04020102020204" pitchFamily="34" charset="0"/>
              </a:rPr>
              <a:t>UNIDAD FUNCIONAL DE ESTUDIOS Y PROYECTOS</a:t>
            </a:r>
            <a:endParaRPr lang="es-PE" sz="1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6FC2BA1A-C186-0F7D-0902-3B9B7FB6F324}"/>
              </a:ext>
            </a:extLst>
          </p:cNvPr>
          <p:cNvSpPr/>
          <p:nvPr/>
        </p:nvSpPr>
        <p:spPr>
          <a:xfrm>
            <a:off x="791551" y="2489363"/>
            <a:ext cx="3399449" cy="451890"/>
          </a:xfrm>
          <a:prstGeom prst="rect">
            <a:avLst/>
          </a:prstGeom>
          <a:solidFill>
            <a:srgbClr val="000099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Inversión: </a:t>
            </a:r>
            <a:r>
              <a:rPr lang="es-PE" b="1" kern="0" dirty="0">
                <a:solidFill>
                  <a:schemeClr val="bg1"/>
                </a:solidFill>
              </a:rPr>
              <a:t>S/ 7,756,841.87 </a:t>
            </a:r>
            <a:r>
              <a:rPr lang="es-PE" sz="1400" b="1" kern="0" dirty="0">
                <a:solidFill>
                  <a:schemeClr val="bg1"/>
                </a:solidFill>
              </a:rPr>
              <a:t>SOLES</a:t>
            </a:r>
            <a:endParaRPr lang="es-PE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89ABE207-4022-16F9-89A3-7EAB2DF62695}"/>
              </a:ext>
            </a:extLst>
          </p:cNvPr>
          <p:cNvSpPr/>
          <p:nvPr/>
        </p:nvSpPr>
        <p:spPr>
          <a:xfrm>
            <a:off x="4320075" y="2470921"/>
            <a:ext cx="3299925" cy="451890"/>
          </a:xfrm>
          <a:prstGeom prst="rect">
            <a:avLst/>
          </a:prstGeom>
          <a:solidFill>
            <a:srgbClr val="000099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Inversión: </a:t>
            </a:r>
            <a:r>
              <a:rPr lang="es-PE" b="1" kern="0" dirty="0">
                <a:solidFill>
                  <a:schemeClr val="bg1"/>
                </a:solidFill>
              </a:rPr>
              <a:t>S/ 14,061,256.48 </a:t>
            </a:r>
            <a:r>
              <a:rPr lang="es-PE" sz="1400" b="1" kern="0" dirty="0">
                <a:solidFill>
                  <a:schemeClr val="bg1"/>
                </a:solidFill>
              </a:rPr>
              <a:t>SOLES</a:t>
            </a:r>
            <a:endParaRPr lang="es-PE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C5210439-7CC1-CFB1-CFFE-F0B29731D10E}"/>
              </a:ext>
            </a:extLst>
          </p:cNvPr>
          <p:cNvSpPr/>
          <p:nvPr/>
        </p:nvSpPr>
        <p:spPr>
          <a:xfrm>
            <a:off x="7753388" y="2470921"/>
            <a:ext cx="3299925" cy="451890"/>
          </a:xfrm>
          <a:prstGeom prst="rect">
            <a:avLst/>
          </a:prstGeom>
          <a:solidFill>
            <a:srgbClr val="000099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Inversión: </a:t>
            </a:r>
            <a:r>
              <a:rPr lang="es-PE" b="1" kern="0" dirty="0">
                <a:solidFill>
                  <a:schemeClr val="bg1"/>
                </a:solidFill>
              </a:rPr>
              <a:t>S/ 39,058,421.29 </a:t>
            </a:r>
            <a:r>
              <a:rPr lang="es-PE" sz="1400" b="1" kern="0" dirty="0">
                <a:solidFill>
                  <a:schemeClr val="bg1"/>
                </a:solidFill>
              </a:rPr>
              <a:t>SOLES</a:t>
            </a:r>
            <a:endParaRPr lang="es-PE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3624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ángulo 27">
            <a:extLst>
              <a:ext uri="{FF2B5EF4-FFF2-40B4-BE49-F238E27FC236}">
                <a16:creationId xmlns:a16="http://schemas.microsoft.com/office/drawing/2014/main" id="{EAEE3387-F3BE-40A0-8445-0E5D4CCB48E7}"/>
              </a:ext>
            </a:extLst>
          </p:cNvPr>
          <p:cNvSpPr/>
          <p:nvPr/>
        </p:nvSpPr>
        <p:spPr>
          <a:xfrm>
            <a:off x="3629706" y="5939183"/>
            <a:ext cx="2971800" cy="612885"/>
          </a:xfrm>
          <a:prstGeom prst="rect">
            <a:avLst/>
          </a:prstGeom>
          <a:solidFill>
            <a:srgbClr val="000099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PE" sz="2000" b="1" kern="0" dirty="0">
                <a:solidFill>
                  <a:schemeClr val="bg1"/>
                </a:solidFill>
              </a:rPr>
              <a:t>        S/ 107,066,887 SOLES</a:t>
            </a:r>
            <a:endParaRPr lang="es-PE" sz="20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F45473D5-4077-495D-B927-C244D4DADE1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578818" y="4953000"/>
            <a:ext cx="4375632" cy="1784082"/>
          </a:xfrm>
          <a:prstGeom prst="rect">
            <a:avLst/>
          </a:prstGeom>
          <a:ln w="9525" cap="sq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985F55DC-877A-42C7-A967-F6106339DE39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" b="9259"/>
          <a:stretch/>
        </p:blipFill>
        <p:spPr bwMode="auto">
          <a:xfrm>
            <a:off x="7578818" y="2902974"/>
            <a:ext cx="4375632" cy="1973826"/>
          </a:xfrm>
          <a:prstGeom prst="rect">
            <a:avLst/>
          </a:prstGeom>
          <a:ln w="9525" cap="sq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3EF2F9F7-33A6-4674-A5DF-2ACB78CBABAB}"/>
              </a:ext>
            </a:extLst>
          </p:cNvPr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536" b="13522"/>
          <a:stretch/>
        </p:blipFill>
        <p:spPr bwMode="auto">
          <a:xfrm>
            <a:off x="7578819" y="845574"/>
            <a:ext cx="4375632" cy="1973826"/>
          </a:xfrm>
          <a:prstGeom prst="rect">
            <a:avLst/>
          </a:prstGeom>
          <a:ln w="9525" cap="sq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Marcador de texto 4">
            <a:extLst>
              <a:ext uri="{FF2B5EF4-FFF2-40B4-BE49-F238E27FC236}">
                <a16:creationId xmlns:a16="http://schemas.microsoft.com/office/drawing/2014/main" id="{9E2DE49C-7F5D-4015-956A-250F441BCDBE}"/>
              </a:ext>
            </a:extLst>
          </p:cNvPr>
          <p:cNvSpPr txBox="1">
            <a:spLocks/>
          </p:cNvSpPr>
          <p:nvPr/>
        </p:nvSpPr>
        <p:spPr>
          <a:xfrm>
            <a:off x="237549" y="1407594"/>
            <a:ext cx="6968688" cy="437042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algn="l">
              <a:defRPr b="0" i="0">
                <a:solidFill>
                  <a:srgbClr val="002060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2000" kern="0" dirty="0">
                <a:latin typeface="+mn-lt"/>
              </a:rPr>
              <a:t>Subsanación de </a:t>
            </a:r>
            <a:r>
              <a:rPr lang="es-PE" sz="2000" kern="0" dirty="0">
                <a:latin typeface="+mn-lt"/>
              </a:rPr>
              <a:t>03 Expedientes técnicos:</a:t>
            </a:r>
          </a:p>
          <a:p>
            <a:pPr algn="just"/>
            <a:endParaRPr lang="es-PE" kern="0" dirty="0">
              <a:latin typeface="+mn-lt"/>
            </a:endParaRPr>
          </a:p>
          <a:p>
            <a:pPr marL="742950" lvl="1" indent="-285750" algn="just">
              <a:buFont typeface="Wingdings" panose="05000000000000000000" pitchFamily="2" charset="2"/>
              <a:buChar char="q"/>
            </a:pPr>
            <a:r>
              <a:rPr lang="es-PE" sz="2000" b="1" i="1" kern="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SECTOR EDUCACIÓN: </a:t>
            </a:r>
            <a:r>
              <a:rPr lang="es-PE" kern="0" dirty="0">
                <a:solidFill>
                  <a:srgbClr val="002060"/>
                </a:solidFill>
              </a:rPr>
              <a:t>I.E. </a:t>
            </a:r>
            <a:r>
              <a:rPr lang="es-PE" kern="0" dirty="0" err="1">
                <a:solidFill>
                  <a:srgbClr val="002060"/>
                </a:solidFill>
              </a:rPr>
              <a:t>N°</a:t>
            </a:r>
            <a:r>
              <a:rPr lang="es-PE" kern="0" dirty="0">
                <a:solidFill>
                  <a:srgbClr val="002060"/>
                </a:solidFill>
              </a:rPr>
              <a:t> 88016 JOSE GALVEZ EGUSQUIZA – DISTRITO DE CHIMBOTE, con una inversión de </a:t>
            </a:r>
            <a:r>
              <a:rPr lang="es-PE" sz="20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S/ 49,931,973.10</a:t>
            </a:r>
            <a:r>
              <a:rPr lang="es-PE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PE" kern="0" dirty="0">
                <a:solidFill>
                  <a:srgbClr val="002060"/>
                </a:solidFill>
              </a:rPr>
              <a:t>Soles y </a:t>
            </a:r>
            <a:r>
              <a:rPr lang="es-PE" sz="20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1,066 alumnos a beneficiar</a:t>
            </a:r>
            <a:r>
              <a:rPr lang="es-PE" kern="0" dirty="0">
                <a:solidFill>
                  <a:srgbClr val="002060"/>
                </a:solidFill>
              </a:rPr>
              <a:t> en la </a:t>
            </a:r>
            <a:r>
              <a:rPr lang="es-PE" kern="0" dirty="0" err="1">
                <a:solidFill>
                  <a:srgbClr val="002060"/>
                </a:solidFill>
              </a:rPr>
              <a:t>co</a:t>
            </a:r>
            <a:r>
              <a:rPr lang="es-MX" kern="0" dirty="0">
                <a:solidFill>
                  <a:srgbClr val="002060"/>
                </a:solidFill>
              </a:rPr>
              <a:t>sta de Áncash.</a:t>
            </a:r>
          </a:p>
          <a:p>
            <a:pPr lvl="1" algn="just"/>
            <a:endParaRPr lang="es-MX" sz="1500" kern="0" dirty="0">
              <a:solidFill>
                <a:srgbClr val="002060"/>
              </a:solidFill>
            </a:endParaRPr>
          </a:p>
          <a:p>
            <a:pPr marL="742950" lvl="1" indent="-285750" algn="just">
              <a:buFont typeface="Wingdings" panose="05000000000000000000" pitchFamily="2" charset="2"/>
              <a:buChar char="q"/>
            </a:pPr>
            <a:r>
              <a:rPr lang="es-PE" sz="2000" b="1" i="1" kern="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SECTOR INSTITUCIÓN PÚBLICA: </a:t>
            </a:r>
            <a:r>
              <a:rPr lang="es-PE" sz="1600" kern="0" dirty="0">
                <a:solidFill>
                  <a:srgbClr val="002060"/>
                </a:solidFill>
              </a:rPr>
              <a:t>Expediente Técnico del mejoramiento, equipamiento e implementación de las instalaciones de la Subregión Pacifico de Nuevo Chimbote, beneficiando a la población de jurisdicción de la sub Región Pacifico (Provincia de Santa, Huarmey, Pallasca y Mácate), con una inversión de </a:t>
            </a:r>
            <a:r>
              <a:rPr lang="es-PE" sz="1600" b="1" kern="0" dirty="0">
                <a:solidFill>
                  <a:srgbClr val="FF0000"/>
                </a:solidFill>
                <a:latin typeface="+mn-lt"/>
              </a:rPr>
              <a:t>S</a:t>
            </a:r>
            <a:r>
              <a:rPr lang="es-PE" sz="16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/ 33,173,541.8 </a:t>
            </a:r>
            <a:r>
              <a:rPr lang="es-PE" sz="1600" kern="0" dirty="0">
                <a:solidFill>
                  <a:srgbClr val="002060"/>
                </a:solidFill>
              </a:rPr>
              <a:t>soles y </a:t>
            </a:r>
            <a:r>
              <a:rPr lang="es-PE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487 121 </a:t>
            </a:r>
            <a:r>
              <a:rPr lang="es-PE" sz="1600" kern="0" dirty="0">
                <a:solidFill>
                  <a:srgbClr val="002060"/>
                </a:solidFill>
              </a:rPr>
              <a:t>beneficiarios. </a:t>
            </a:r>
            <a:endParaRPr lang="es-PE" sz="1500" kern="0" dirty="0">
              <a:solidFill>
                <a:srgbClr val="002060"/>
              </a:solidFill>
            </a:endParaRPr>
          </a:p>
          <a:p>
            <a:pPr lvl="1" algn="just"/>
            <a:endParaRPr lang="es-PE" sz="1500" kern="0" dirty="0">
              <a:solidFill>
                <a:srgbClr val="002060"/>
              </a:solidFill>
            </a:endParaRPr>
          </a:p>
          <a:p>
            <a:pPr marL="742950" lvl="1" indent="-285750" algn="just">
              <a:buFont typeface="Wingdings" panose="05000000000000000000" pitchFamily="2" charset="2"/>
              <a:buChar char="q"/>
            </a:pPr>
            <a:r>
              <a:rPr lang="es-PE" sz="2000" b="1" i="1" kern="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SECTOR AGRICULTURA:  </a:t>
            </a:r>
            <a:r>
              <a:rPr lang="es-PE" sz="1600" kern="0" dirty="0">
                <a:solidFill>
                  <a:srgbClr val="002060"/>
                </a:solidFill>
              </a:rPr>
              <a:t>Canal L1 Toma 18, del en Cerro Blanco – Nepeña, con una Long.  de 5.75 Km, e inversión de </a:t>
            </a:r>
            <a:r>
              <a:rPr lang="es-PE" sz="16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S/ 23,904,454.36 </a:t>
            </a:r>
            <a:r>
              <a:rPr lang="es-PE" sz="1600" kern="0" dirty="0">
                <a:solidFill>
                  <a:srgbClr val="002060"/>
                </a:solidFill>
              </a:rPr>
              <a:t>soles y </a:t>
            </a:r>
            <a:r>
              <a:rPr lang="es-PE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496 beneficiarios.</a:t>
            </a:r>
            <a:endParaRPr lang="es-PE" sz="15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52E519CA-4ED6-42D1-AB1B-07952B1FDBAA}"/>
              </a:ext>
            </a:extLst>
          </p:cNvPr>
          <p:cNvSpPr txBox="1"/>
          <p:nvPr/>
        </p:nvSpPr>
        <p:spPr>
          <a:xfrm>
            <a:off x="2531450" y="6060959"/>
            <a:ext cx="1219200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PE" dirty="0"/>
              <a:t>Inversión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A9664270-3B7F-488D-8EB5-86AAC78BD82B}"/>
              </a:ext>
            </a:extLst>
          </p:cNvPr>
          <p:cNvSpPr txBox="1"/>
          <p:nvPr/>
        </p:nvSpPr>
        <p:spPr>
          <a:xfrm>
            <a:off x="7587768" y="6400800"/>
            <a:ext cx="43756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b="1" i="0" dirty="0">
                <a:solidFill>
                  <a:schemeClr val="bg1"/>
                </a:solidFill>
                <a:effectLst/>
                <a:latin typeface="Lato_Regular"/>
              </a:rPr>
              <a:t>CANAL L1 TOMA 18 – CERRO BLANCO</a:t>
            </a:r>
            <a:endParaRPr lang="es-PE" sz="1400" dirty="0">
              <a:solidFill>
                <a:schemeClr val="bg1"/>
              </a:solidFill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1807932B-2FF0-480C-AF12-04C1F10C7A0E}"/>
              </a:ext>
            </a:extLst>
          </p:cNvPr>
          <p:cNvSpPr txBox="1"/>
          <p:nvPr/>
        </p:nvSpPr>
        <p:spPr>
          <a:xfrm>
            <a:off x="7658099" y="2435423"/>
            <a:ext cx="300990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PE"/>
            </a:defPPr>
            <a:lvl1pPr algn="ctr">
              <a:defRPr sz="1000" b="1" i="0">
                <a:effectLst/>
                <a:latin typeface="Lato_Regular"/>
              </a:defRPr>
            </a:lvl1pPr>
          </a:lstStyle>
          <a:p>
            <a:pPr algn="l"/>
            <a:r>
              <a:rPr lang="es-PE" sz="1400" dirty="0">
                <a:solidFill>
                  <a:schemeClr val="bg1"/>
                </a:solidFill>
              </a:rPr>
              <a:t>SUB REGION PACIFCO</a:t>
            </a:r>
          </a:p>
        </p:txBody>
      </p:sp>
      <p:sp>
        <p:nvSpPr>
          <p:cNvPr id="20" name="Título 4">
            <a:extLst>
              <a:ext uri="{FF2B5EF4-FFF2-40B4-BE49-F238E27FC236}">
                <a16:creationId xmlns:a16="http://schemas.microsoft.com/office/drawing/2014/main" id="{1442270D-C703-48E2-ADD8-B097CA440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237630"/>
            <a:ext cx="7162800" cy="369332"/>
          </a:xfrm>
        </p:spPr>
        <p:txBody>
          <a:bodyPr/>
          <a:lstStyle/>
          <a:p>
            <a:r>
              <a:rPr lang="es-PE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RETOS Y DESAFIOS A DICIEMBRE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066AFCD7-C13D-46B6-831C-295788DF451E}"/>
              </a:ext>
            </a:extLst>
          </p:cNvPr>
          <p:cNvSpPr txBox="1"/>
          <p:nvPr/>
        </p:nvSpPr>
        <p:spPr>
          <a:xfrm>
            <a:off x="7587768" y="4343400"/>
            <a:ext cx="43756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PE"/>
            </a:defPPr>
            <a:lvl1pPr algn="ctr">
              <a:defRPr sz="1000" b="1" i="0">
                <a:effectLst/>
                <a:latin typeface="Lato_Regular"/>
              </a:defRPr>
            </a:lvl1pPr>
          </a:lstStyle>
          <a:p>
            <a:pPr algn="just"/>
            <a:r>
              <a:rPr lang="es-ES" sz="1400" dirty="0">
                <a:solidFill>
                  <a:schemeClr val="bg1"/>
                </a:solidFill>
              </a:rPr>
              <a:t>IE </a:t>
            </a:r>
            <a:r>
              <a:rPr lang="es-ES" sz="1400" dirty="0" err="1">
                <a:solidFill>
                  <a:schemeClr val="bg1"/>
                </a:solidFill>
              </a:rPr>
              <a:t>Nº</a:t>
            </a:r>
            <a:r>
              <a:rPr lang="es-ES" sz="1400" dirty="0">
                <a:solidFill>
                  <a:schemeClr val="bg1"/>
                </a:solidFill>
              </a:rPr>
              <a:t> 88016 JOSE GALVEZ EGUSQUIZA EN EL DISTRITO DE CHIMBOTE</a:t>
            </a:r>
            <a:endParaRPr lang="es-PE" sz="1400" dirty="0">
              <a:solidFill>
                <a:schemeClr val="bg1"/>
              </a:solidFill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4F2126AF-5E59-FA2A-1844-5C89B38045AC}"/>
              </a:ext>
            </a:extLst>
          </p:cNvPr>
          <p:cNvSpPr/>
          <p:nvPr/>
        </p:nvSpPr>
        <p:spPr>
          <a:xfrm>
            <a:off x="6983410" y="143303"/>
            <a:ext cx="3889089" cy="515365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dirty="0">
                <a:solidFill>
                  <a:schemeClr val="bg1"/>
                </a:solidFill>
                <a:latin typeface="Arial Black" panose="020B0A04020102020204" pitchFamily="34" charset="0"/>
              </a:rPr>
              <a:t>UNIDAD FUNCIONAL DE ESTUDIOS Y PROYECTOS</a:t>
            </a:r>
            <a:endParaRPr lang="es-PE" sz="1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2059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5818AE-7E2A-2BB8-E857-1E7CA94E4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95400"/>
            <a:ext cx="9982200" cy="3847207"/>
          </a:xfrm>
        </p:spPr>
        <p:txBody>
          <a:bodyPr/>
          <a:lstStyle/>
          <a:p>
            <a:pPr algn="ctr"/>
            <a:r>
              <a:rPr lang="es-ES" sz="4400" dirty="0"/>
              <a:t>SUBREGERENCIA DE INFRAESTRUCTURA Y GESTION AMBIENTAL</a:t>
            </a:r>
            <a:br>
              <a:rPr lang="es-ES" sz="4800" dirty="0"/>
            </a:br>
            <a:r>
              <a:rPr lang="es-ES" sz="5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br>
              <a:rPr lang="es-ES" sz="5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ES" sz="5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UNIDAD FUNCIONAL SUPERVISION Y LIQUIDACIONES</a:t>
            </a:r>
            <a:endParaRPr lang="es-PE" sz="1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794691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C9F42E-9BB9-C1FD-E498-427DEED79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ACTIVIDADES Y/O LOGROS:</a:t>
            </a:r>
            <a:endParaRPr lang="es-PE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63785A6-C743-839E-D081-287844927E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599" y="1011994"/>
            <a:ext cx="5908158" cy="3293209"/>
          </a:xfrm>
        </p:spPr>
        <p:txBody>
          <a:bodyPr/>
          <a:lstStyle/>
          <a:p>
            <a:r>
              <a:rPr lang="es-MX" sz="2400" b="1" dirty="0"/>
              <a:t>SECTOR AGRICULTURA:</a:t>
            </a:r>
          </a:p>
          <a:p>
            <a:endParaRPr lang="es-MX" sz="800" b="1" dirty="0"/>
          </a:p>
          <a:p>
            <a:pPr algn="just"/>
            <a:r>
              <a:rPr lang="es-MX" dirty="0"/>
              <a:t>Se ejecutan </a:t>
            </a:r>
            <a:r>
              <a:rPr lang="es-MX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 importantes obras de mejoramiento de canales de riego en sectores agrícolas de las provincias del Santa y de Huarmey. </a:t>
            </a:r>
          </a:p>
          <a:p>
            <a:pPr algn="just"/>
            <a:endParaRPr lang="es-MX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Estas obras abarcan una extensión de terreno de </a:t>
            </a:r>
            <a:r>
              <a:rPr lang="es-MX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7,898 hectáreas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, distribuidas en Cascajal, Lacramarca Alta, Lacramarca Baja y </a:t>
            </a:r>
            <a:r>
              <a:rPr lang="es-MX" dirty="0" err="1">
                <a:latin typeface="Arial" panose="020B0604020202020204" pitchFamily="34" charset="0"/>
                <a:cs typeface="Arial" panose="020B0604020202020204" pitchFamily="34" charset="0"/>
              </a:rPr>
              <a:t>Vinzos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, sectores rurales del distrito de Chimbote (Santa) y en Santa Cruz, en el distrito de </a:t>
            </a:r>
            <a:r>
              <a:rPr lang="es-MX" dirty="0" err="1">
                <a:latin typeface="Arial" panose="020B0604020202020204" pitchFamily="34" charset="0"/>
                <a:cs typeface="Arial" panose="020B0604020202020204" pitchFamily="34" charset="0"/>
              </a:rPr>
              <a:t>Cochapetí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 (Huarmey), </a:t>
            </a:r>
            <a:r>
              <a:rPr lang="es-MX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beneficiando directamente a más de 500 agricultores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 de la zona costa de Áncash</a:t>
            </a: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s-P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AAD672A-6640-459F-8D3B-EE9F709044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9595" y="1000294"/>
            <a:ext cx="5770967" cy="5400505"/>
          </a:xfrm>
          <a:prstGeom prst="rect">
            <a:avLst/>
          </a:prstGeom>
        </p:spPr>
      </p:pic>
      <p:sp>
        <p:nvSpPr>
          <p:cNvPr id="7" name="Explosión: 14 puntos 6">
            <a:extLst>
              <a:ext uri="{FF2B5EF4-FFF2-40B4-BE49-F238E27FC236}">
                <a16:creationId xmlns:a16="http://schemas.microsoft.com/office/drawing/2014/main" id="{FD77A5CE-FE03-48C2-987C-BDD0517481AF}"/>
              </a:ext>
            </a:extLst>
          </p:cNvPr>
          <p:cNvSpPr/>
          <p:nvPr/>
        </p:nvSpPr>
        <p:spPr>
          <a:xfrm rot="21409206">
            <a:off x="93786" y="5299499"/>
            <a:ext cx="6007440" cy="1447800"/>
          </a:xfrm>
          <a:prstGeom prst="irregularSeal2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1" dirty="0">
                <a:solidFill>
                  <a:srgbClr val="FF0000"/>
                </a:solidFill>
              </a:rPr>
              <a:t>17,716,826.50</a:t>
            </a:r>
            <a:endParaRPr lang="es-PE" sz="3200" b="1" dirty="0">
              <a:solidFill>
                <a:srgbClr val="FF0000"/>
              </a:solidFill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2278A675-3FD9-4A15-B8CB-D357530083D0}"/>
              </a:ext>
            </a:extLst>
          </p:cNvPr>
          <p:cNvSpPr/>
          <p:nvPr/>
        </p:nvSpPr>
        <p:spPr>
          <a:xfrm>
            <a:off x="223187" y="4580780"/>
            <a:ext cx="5292774" cy="6096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b="1" dirty="0">
                <a:solidFill>
                  <a:srgbClr val="FF0000"/>
                </a:solidFill>
              </a:rPr>
              <a:t>15 km de canales de concreto</a:t>
            </a:r>
            <a:endParaRPr lang="es-PE" sz="2800" b="1" dirty="0">
              <a:solidFill>
                <a:srgbClr val="FF0000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D4899D7-2503-49E9-BFD5-6B30B2DB6760}"/>
              </a:ext>
            </a:extLst>
          </p:cNvPr>
          <p:cNvSpPr txBox="1"/>
          <p:nvPr/>
        </p:nvSpPr>
        <p:spPr>
          <a:xfrm rot="20128170">
            <a:off x="228599" y="5720365"/>
            <a:ext cx="1578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rgbClr val="FF0000"/>
                </a:solidFill>
                <a:highlight>
                  <a:srgbClr val="FFFF00"/>
                </a:highlight>
              </a:rPr>
              <a:t>INVERSIÓN</a:t>
            </a:r>
            <a:endParaRPr lang="es-PE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F301A6D8-00D2-66F1-08DA-2C73D23196B4}"/>
              </a:ext>
            </a:extLst>
          </p:cNvPr>
          <p:cNvSpPr/>
          <p:nvPr/>
        </p:nvSpPr>
        <p:spPr>
          <a:xfrm>
            <a:off x="6983410" y="143303"/>
            <a:ext cx="3889089" cy="515365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dirty="0">
                <a:solidFill>
                  <a:schemeClr val="bg1"/>
                </a:solidFill>
                <a:latin typeface="Arial Black" panose="020B0A04020102020204" pitchFamily="34" charset="0"/>
              </a:rPr>
              <a:t>UNIDAD FUNCIONAL DE SUPERVISIÓN Y LIQUIDACIONES</a:t>
            </a:r>
            <a:endParaRPr lang="es-PE" sz="1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4555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C9F42E-9BB9-C1FD-E498-427DEED79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ACTIVIDADES Y/O LOGROS:</a:t>
            </a:r>
            <a:endParaRPr lang="es-PE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63785A6-C743-839E-D081-287844927E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2582" y="1066800"/>
            <a:ext cx="6848760" cy="3970318"/>
          </a:xfrm>
        </p:spPr>
        <p:txBody>
          <a:bodyPr/>
          <a:lstStyle/>
          <a:p>
            <a:r>
              <a:rPr lang="es-MX" sz="2800" b="1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SECTOR EDUCACIÓN:</a:t>
            </a:r>
          </a:p>
          <a:p>
            <a:endParaRPr lang="es-MX" sz="2400" b="1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MX" dirty="0"/>
              <a:t>POLITÉCNICO NACIONAL DEL SANTA – EN LICITACIÓN</a:t>
            </a:r>
          </a:p>
          <a:p>
            <a:pPr marL="809625" lvl="2" indent="-285750">
              <a:buFont typeface="Wingdings" panose="05000000000000000000" pitchFamily="2" charset="2"/>
              <a:buChar char="Ø"/>
            </a:pPr>
            <a:r>
              <a:rPr lang="es-MX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Inversión: (</a:t>
            </a:r>
            <a:r>
              <a:rPr lang="es-PE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s/57,393,867.20)</a:t>
            </a:r>
            <a:endParaRPr lang="es-MX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00FF00"/>
              </a:highlight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MX" dirty="0"/>
              <a:t>I. E. GOLFO PÉRSICO EN NUEVO CHIMBOTE – EN EJECUCIÓN </a:t>
            </a:r>
          </a:p>
          <a:p>
            <a:pPr marL="809625" lvl="2" indent="-285750">
              <a:buFont typeface="Wingdings" panose="05000000000000000000" pitchFamily="2" charset="2"/>
              <a:buChar char="Ø"/>
            </a:pPr>
            <a:r>
              <a:rPr lang="es-MX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Inversión: </a:t>
            </a:r>
            <a:r>
              <a:rPr lang="es-PE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(s/5,790,457.64)</a:t>
            </a:r>
            <a:endParaRPr lang="es-MX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MX" sz="2000" dirty="0"/>
              <a:t>I. E. 88202 </a:t>
            </a:r>
            <a:r>
              <a:rPr lang="es-MX" dirty="0"/>
              <a:t>HUACHAULLO – PALLASCA – OBRA CULMINADA</a:t>
            </a:r>
          </a:p>
          <a:p>
            <a:pPr marL="809625" lvl="1" indent="-285750">
              <a:buFont typeface="Wingdings" panose="05000000000000000000" pitchFamily="2" charset="2"/>
              <a:buChar char="Ø"/>
            </a:pPr>
            <a:r>
              <a:rPr lang="es-MX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Inversión: </a:t>
            </a:r>
            <a:r>
              <a:rPr lang="es-PE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(s/ 5,014,878.02)</a:t>
            </a:r>
            <a:endParaRPr lang="es-MX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MX" dirty="0"/>
              <a:t>I. E 89509 AMANDA MIASTA GUTIERREZ – NEPEÑA – EN EJECUCIÓN</a:t>
            </a:r>
          </a:p>
          <a:p>
            <a:pPr marL="809625" indent="-285750">
              <a:buFont typeface="Wingdings" panose="05000000000000000000" pitchFamily="2" charset="2"/>
              <a:buChar char="Ø"/>
            </a:pPr>
            <a:r>
              <a:rPr lang="es-MX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Inversión: </a:t>
            </a:r>
            <a:r>
              <a:rPr lang="es-PE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(s/ 1,424,293.21)</a:t>
            </a:r>
            <a:endParaRPr lang="es-MX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s-PE" dirty="0"/>
          </a:p>
        </p:txBody>
      </p:sp>
      <p:pic>
        <p:nvPicPr>
          <p:cNvPr id="1026" name="Picture 2" descr="No hay ninguna descripción de la foto disponible.">
            <a:extLst>
              <a:ext uri="{FF2B5EF4-FFF2-40B4-BE49-F238E27FC236}">
                <a16:creationId xmlns:a16="http://schemas.microsoft.com/office/drawing/2014/main" id="{EABEE7DE-8B37-4437-868E-583C914B1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1342" y="4343400"/>
            <a:ext cx="2629858" cy="207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EF952CF-5E17-4506-9F2F-5CC46F4D81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4900" y="757809"/>
            <a:ext cx="5134518" cy="3513582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63BE91D-0FA3-41C3-9557-7C2FF72E21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1200" y="4356652"/>
            <a:ext cx="2504660" cy="2057400"/>
          </a:xfrm>
          <a:prstGeom prst="rect">
            <a:avLst/>
          </a:prstGeom>
        </p:spPr>
      </p:pic>
      <p:sp>
        <p:nvSpPr>
          <p:cNvPr id="13" name="Explosión: 14 puntos 12">
            <a:extLst>
              <a:ext uri="{FF2B5EF4-FFF2-40B4-BE49-F238E27FC236}">
                <a16:creationId xmlns:a16="http://schemas.microsoft.com/office/drawing/2014/main" id="{EB71BB4A-CAF7-4477-9605-E1EBB5310A63}"/>
              </a:ext>
            </a:extLst>
          </p:cNvPr>
          <p:cNvSpPr/>
          <p:nvPr/>
        </p:nvSpPr>
        <p:spPr>
          <a:xfrm rot="21199070">
            <a:off x="525999" y="4953264"/>
            <a:ext cx="6241363" cy="1546862"/>
          </a:xfrm>
          <a:prstGeom prst="irregularSeal2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1" dirty="0">
                <a:solidFill>
                  <a:srgbClr val="FF0000"/>
                </a:solidFill>
              </a:rPr>
              <a:t>69,623,496.07</a:t>
            </a:r>
            <a:endParaRPr lang="es-PE" sz="3200" b="1" dirty="0">
              <a:solidFill>
                <a:srgbClr val="FF0000"/>
              </a:solidFill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E87807E4-53A6-49E3-8A13-0C20B325A51E}"/>
              </a:ext>
            </a:extLst>
          </p:cNvPr>
          <p:cNvSpPr txBox="1"/>
          <p:nvPr/>
        </p:nvSpPr>
        <p:spPr>
          <a:xfrm rot="20128170">
            <a:off x="691213" y="5245152"/>
            <a:ext cx="1578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rgbClr val="FF0000"/>
                </a:solidFill>
                <a:highlight>
                  <a:srgbClr val="FFFF00"/>
                </a:highlight>
              </a:rPr>
              <a:t>INVERSIÓN</a:t>
            </a:r>
            <a:endParaRPr lang="es-PE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03505DD2-699C-33B2-DD86-E177DE960666}"/>
              </a:ext>
            </a:extLst>
          </p:cNvPr>
          <p:cNvSpPr/>
          <p:nvPr/>
        </p:nvSpPr>
        <p:spPr>
          <a:xfrm>
            <a:off x="6983410" y="143303"/>
            <a:ext cx="3889089" cy="515365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dirty="0">
                <a:solidFill>
                  <a:schemeClr val="bg1"/>
                </a:solidFill>
                <a:latin typeface="Arial Black" panose="020B0A04020102020204" pitchFamily="34" charset="0"/>
              </a:rPr>
              <a:t>UNIDAD FUNCIONAL DE SUPERVISIÓN Y LIQUIDACIONES</a:t>
            </a:r>
            <a:endParaRPr lang="es-PE" sz="1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96569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zul cáli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3045</TotalTime>
  <Words>1454</Words>
  <Application>Microsoft Office PowerPoint</Application>
  <PresentationFormat>Panorámica</PresentationFormat>
  <Paragraphs>253</Paragraphs>
  <Slides>20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33" baseType="lpstr">
      <vt:lpstr>Abadi</vt:lpstr>
      <vt:lpstr>Apple Chancery</vt:lpstr>
      <vt:lpstr>Arial</vt:lpstr>
      <vt:lpstr>Arial Black</vt:lpstr>
      <vt:lpstr>Arial Narrow</vt:lpstr>
      <vt:lpstr>Bree EB</vt:lpstr>
      <vt:lpstr>Calibri</vt:lpstr>
      <vt:lpstr>Lato_Regular</vt:lpstr>
      <vt:lpstr>Open Sans</vt:lpstr>
      <vt:lpstr>Times New Roman</vt:lpstr>
      <vt:lpstr>Verdana</vt:lpstr>
      <vt:lpstr>Wingdings</vt:lpstr>
      <vt:lpstr>Office Theme</vt:lpstr>
      <vt:lpstr>Presentación de PowerPoint</vt:lpstr>
      <vt:lpstr>SUBREGERENCIA DE INFRAESTRUCTURA Y GESTION AMBIENTAL    UNIDAD FUNCIONAL DE ESTUDIOS Y PROYECTOS</vt:lpstr>
      <vt:lpstr>1. ACTIVIDADES Y LOGROS</vt:lpstr>
      <vt:lpstr>1. ACTIVIDADES Y LOGROS</vt:lpstr>
      <vt:lpstr>2. PROYECTOS</vt:lpstr>
      <vt:lpstr>3. RETOS Y DESAFIOS A DICIEMBRE</vt:lpstr>
      <vt:lpstr>SUBREGERENCIA DE INFRAESTRUCTURA Y GESTION AMBIENTAL    UNIDAD FUNCIONAL SUPERVISION Y LIQUIDACIONES</vt:lpstr>
      <vt:lpstr>1. ACTIVIDADES Y/O LOGROS:</vt:lpstr>
      <vt:lpstr>1. ACTIVIDADES Y/O LOGROS:</vt:lpstr>
      <vt:lpstr>1. ACTIVIDADES Y/O LOGROS:</vt:lpstr>
      <vt:lpstr>1. ACTIVIDADES Y/O LOGROS:</vt:lpstr>
      <vt:lpstr>3. RETOS Y DESAFIOS A DICIEMBRE</vt:lpstr>
      <vt:lpstr>SUBGERENCIA DE PLANEAMIENTO, PRESUPUESTO Y MODERNIZACIÓN</vt:lpstr>
      <vt:lpstr>Presentación de PowerPoint</vt:lpstr>
      <vt:lpstr>Presentación de PowerPoint</vt:lpstr>
      <vt:lpstr>Presentación de PowerPoint</vt:lpstr>
      <vt:lpstr>SUBREGERENCIA DE ADMINISTRACIÓN    UNIDAD FUNCIONAL ABASTECIMIENTO Y SERVICIOS GENERALES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Joel Lazaro Evaristo</dc:creator>
  <cp:lastModifiedBy>SISTEMAS01</cp:lastModifiedBy>
  <cp:revision>286</cp:revision>
  <dcterms:created xsi:type="dcterms:W3CDTF">2023-02-27T20:06:33Z</dcterms:created>
  <dcterms:modified xsi:type="dcterms:W3CDTF">2024-05-10T23:26:00Z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2023-01-27T00:00:00Z</vt:filetime>
  </property>
  <property fmtid="{D5CDD505-2E9C-101B-9397-08002B2CF9AE}" pid="3" name="Creator">
    <vt:lpwstr>Microsoft® PowerPoint® para Microsoft 365</vt:lpwstr>
  </property>
  <property fmtid="{D5CDD505-2E9C-101B-9397-08002B2CF9AE}" pid="4" name="LastSaved">
    <vt:filetime>2023-02-27T00:00:00Z</vt:filetime>
  </property>
</Properties>
</file>