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8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8" r:id="rId2"/>
    <p:sldId id="2145709071" r:id="rId3"/>
    <p:sldId id="2145709072" r:id="rId4"/>
    <p:sldId id="2145709073" r:id="rId5"/>
    <p:sldId id="2145709074" r:id="rId6"/>
    <p:sldId id="2145709086" r:id="rId7"/>
    <p:sldId id="2145709087" r:id="rId8"/>
    <p:sldId id="2145709088" r:id="rId9"/>
    <p:sldId id="2145709075" r:id="rId10"/>
    <p:sldId id="2145709081" r:id="rId11"/>
    <p:sldId id="2145708934" r:id="rId12"/>
    <p:sldId id="2145708930" r:id="rId13"/>
    <p:sldId id="2145708935" r:id="rId14"/>
    <p:sldId id="2145708946" r:id="rId15"/>
    <p:sldId id="2145708945" r:id="rId16"/>
    <p:sldId id="2145709082" r:id="rId17"/>
    <p:sldId id="2145709076" r:id="rId18"/>
    <p:sldId id="2145709083" r:id="rId19"/>
    <p:sldId id="2145709084" r:id="rId20"/>
    <p:sldId id="2145709085" r:id="rId21"/>
    <p:sldId id="2145708929" r:id="rId22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250" autoAdjust="0"/>
    <p:restoredTop sz="95033" autoAdjust="0"/>
  </p:normalViewPr>
  <p:slideViewPr>
    <p:cSldViewPr snapToGrid="0" showGuides="1">
      <p:cViewPr varScale="1">
        <p:scale>
          <a:sx n="109" d="100"/>
          <a:sy n="109" d="100"/>
        </p:scale>
        <p:origin x="22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ISTEMAS01\Desktop\AUDIENCIA%20SETIEMBRE%202024\01-PRESUPUESTO\AUDIENCIA_ok%20(1)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ISTEMAS01\Desktop\AUDIENCIA%20SETIEMBRE%202024\01-PRESUPUESTO\AUDIENCIA_ok%20(1)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ISTEMAS01\Desktop\AUDIENCIA%20SETIEMBRE%202024\01-PRESUPUESTO\AUDIENCIA_ok%20(1).xls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ISTEMAS01\Desktop\AUDIENCIA%20SETIEMBRE%202024\04-LOGISTICA\PROCESOS_ABASTECIMIENTO_202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ISTEMAS01\Desktop\AUDIENCIA%20SETIEMBRE%202024\04-LOGISTICA\PROCESOS_ABASTECIMIENTO_2024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ISTEMAS01\Desktop\AUDIENCIA%20SETIEMBRE%202024\04-LOGISTICA\PROCESOS_ABASTECIMIENTO_2024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ISTEMAS01\Desktop\AUDIENCIA%20SETIEMBRE%202024\04-LOGISTICA\PROCESOS_ABASTECIMIENTO_2024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ISTEMAS01\Desktop\AUDIENCIA%20SETIEMBRE%202024\04-LOGISTICA\PROCESOS_ABASTECIMIENTO_2024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PE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PROYECTOS DE INVERSION (PERFILES, EXPEDIENTES, OBRAS )</a:t>
            </a:r>
          </a:p>
        </c:rich>
      </c:tx>
      <c:layout>
        <c:manualLayout>
          <c:xMode val="edge"/>
          <c:yMode val="edge"/>
          <c:x val="0.48301164490514636"/>
          <c:y val="3.1166240728043384E-2"/>
        </c:manualLayout>
      </c:layout>
      <c:overlay val="0"/>
      <c:spPr>
        <a:noFill/>
        <a:ln w="25400">
          <a:noFill/>
        </a:ln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 w="635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27771829355978855"/>
          <c:y val="1.2653493735585613E-2"/>
          <c:w val="0.71020427288706078"/>
          <c:h val="0.91836195474007432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PIM!$B$4</c:f>
              <c:strCache>
                <c:ptCount val="1"/>
                <c:pt idx="0">
                  <c:v>PROYECTOS DE INVERSION (PERFILES, EXPEDIENTES, OBRAS )</c:v>
                </c:pt>
              </c:strCache>
            </c:strRef>
          </c:tx>
          <c:spPr>
            <a:solidFill>
              <a:srgbClr val="4472C4"/>
            </a:solidFill>
            <a:ln w="25400"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1-7444-4FB4-AB5B-6252BB0A569D}"/>
              </c:ext>
            </c:extLst>
          </c:dPt>
          <c:dPt>
            <c:idx val="1"/>
            <c:invertIfNegative val="0"/>
            <c:bubble3D val="0"/>
            <c:spPr>
              <a:solidFill>
                <a:srgbClr val="ED7D31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3-7444-4FB4-AB5B-6252BB0A569D}"/>
              </c:ext>
            </c:extLst>
          </c:dPt>
          <c:dPt>
            <c:idx val="3"/>
            <c:invertIfNegative val="0"/>
            <c:bubble3D val="0"/>
            <c:spPr>
              <a:solidFill>
                <a:srgbClr val="70AD47"/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5-7444-4FB4-AB5B-6252BB0A569D}"/>
              </c:ext>
            </c:extLst>
          </c:dPt>
          <c:dLbls>
            <c:dLbl>
              <c:idx val="0"/>
              <c:layout>
                <c:manualLayout>
                  <c:x val="1.6210671450878688E-2"/>
                  <c:y val="-0.37815038750025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444-4FB4-AB5B-6252BB0A569D}"/>
                </c:ext>
              </c:extLst>
            </c:dLbl>
            <c:dLbl>
              <c:idx val="1"/>
              <c:layout>
                <c:manualLayout>
                  <c:x val="1.0936409847503239E-2"/>
                  <c:y val="-0.3428286480084772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444-4FB4-AB5B-6252BB0A569D}"/>
                </c:ext>
              </c:extLst>
            </c:dLbl>
            <c:dLbl>
              <c:idx val="3"/>
              <c:layout>
                <c:manualLayout>
                  <c:x val="1.4273330562814456E-2"/>
                  <c:y val="-1.8699744436826031E-2"/>
                </c:manualLayout>
              </c:layout>
              <c:tx>
                <c:rich>
                  <a:bodyPr/>
                  <a:lstStyle/>
                  <a:p>
                    <a:fld id="{12B2767C-017C-4665-B2AA-C826BF51232E}" type="VALUE">
                      <a:rPr lang="en-US">
                        <a:solidFill>
                          <a:srgbClr val="F8F8F8"/>
                        </a:solidFill>
                      </a:rPr>
                      <a:pPr/>
                      <a:t>[VALOR]</a:t>
                    </a:fld>
                    <a:endParaRPr lang="es-PE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444-4FB4-AB5B-6252BB0A569D}"/>
                </c:ext>
              </c:extLst>
            </c:dLbl>
            <c:dLbl>
              <c:idx val="4"/>
              <c:layout>
                <c:manualLayout>
                  <c:x val="1.0979485048318811E-2"/>
                  <c:y val="-1.662199505495647E-2"/>
                </c:manualLayout>
              </c:layout>
              <c:tx>
                <c:rich>
                  <a:bodyPr/>
                  <a:lstStyle/>
                  <a:p>
                    <a:fld id="{B9858183-4671-41D5-B611-E87C7B0C522D}" type="VALUE">
                      <a:rPr lang="en-US">
                        <a:solidFill>
                          <a:srgbClr val="F8F8F8"/>
                        </a:solidFill>
                      </a:rPr>
                      <a:pPr/>
                      <a:t>[VALOR]</a:t>
                    </a:fld>
                    <a:endParaRPr lang="es-PE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7444-4FB4-AB5B-6252BB0A569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PIM!$C$3:$G$3</c:f>
              <c:strCache>
                <c:ptCount val="5"/>
                <c:pt idx="0">
                  <c:v>PIM</c:v>
                </c:pt>
                <c:pt idx="1">
                  <c:v>Certificado</c:v>
                </c:pt>
                <c:pt idx="2">
                  <c:v>Devengado</c:v>
                </c:pt>
                <c:pt idx="3">
                  <c:v>%CERTIFICADO</c:v>
                </c:pt>
                <c:pt idx="4">
                  <c:v>%DEVENGADO</c:v>
                </c:pt>
              </c:strCache>
            </c:strRef>
          </c:cat>
          <c:val>
            <c:numRef>
              <c:f>PIM!$C$4:$G$4</c:f>
              <c:numCache>
                <c:formatCode>#,##0.00</c:formatCode>
                <c:ptCount val="5"/>
                <c:pt idx="0">
                  <c:v>109554110</c:v>
                </c:pt>
                <c:pt idx="1">
                  <c:v>100673362.89</c:v>
                </c:pt>
                <c:pt idx="2">
                  <c:v>15947777.48</c:v>
                </c:pt>
                <c:pt idx="3" formatCode="0.00">
                  <c:v>91.893734420369995</c:v>
                </c:pt>
                <c:pt idx="4" formatCode="0.00">
                  <c:v>14.556986935496989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444-4FB4-AB5B-6252BB0A56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gapDepth val="95"/>
        <c:shape val="box"/>
        <c:axId val="1529074784"/>
        <c:axId val="1"/>
        <c:axId val="0"/>
      </c:bar3DChart>
      <c:catAx>
        <c:axId val="1529074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152907478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</c:dTable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PE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s-PE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EJECUCIÓN</a:t>
            </a:r>
            <a:r>
              <a:rPr lang="es-PE" sz="2000" b="1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LOS PROYECTOS DE INVERSIÓN DE LA SUBREGION PACIFICO</a:t>
            </a:r>
            <a:br>
              <a:rPr lang="es-PE" sz="2000" b="1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2000" b="1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(Fuente de Financiamiento: Recursos Determinados)</a:t>
            </a:r>
            <a:endParaRPr lang="es-P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c:rich>
      </c:tx>
      <c:layout>
        <c:manualLayout>
          <c:xMode val="edge"/>
          <c:yMode val="edge"/>
          <c:x val="0.17828085891435261"/>
          <c:y val="1.2299900632298829E-2"/>
        </c:manualLayout>
      </c:layout>
      <c:overlay val="0"/>
      <c:spPr>
        <a:noFill/>
        <a:ln w="25400">
          <a:noFill/>
        </a:ln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 w="635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PIM!$C$9</c:f>
              <c:strCache>
                <c:ptCount val="1"/>
                <c:pt idx="0">
                  <c:v>PIM</c:v>
                </c:pt>
              </c:strCache>
            </c:strRef>
          </c:tx>
          <c:spPr>
            <a:solidFill>
              <a:srgbClr val="4472C4"/>
            </a:solidFill>
            <a:ln w="25400">
              <a:noFill/>
            </a:ln>
          </c:spPr>
          <c:invertIfNegative val="0"/>
          <c:dLbls>
            <c:dLbl>
              <c:idx val="0"/>
              <c:layout>
                <c:manualLayout>
                  <c:x val="4.1362523876069274E-3"/>
                  <c:y val="-5.24604636053320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B31-4985-85B7-D0C2FC9ED906}"/>
                </c:ext>
              </c:extLst>
            </c:dLbl>
            <c:dLbl>
              <c:idx val="1"/>
              <c:layout>
                <c:manualLayout>
                  <c:x val="2.0681261938034542E-3"/>
                  <c:y val="-3.55981717321896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B31-4985-85B7-D0C2FC9ED906}"/>
                </c:ext>
              </c:extLst>
            </c:dLbl>
            <c:dLbl>
              <c:idx val="2"/>
              <c:layout>
                <c:manualLayout>
                  <c:x val="1.1374694065918846E-2"/>
                  <c:y val="-3.93453477039990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B31-4985-85B7-D0C2FC9ED906}"/>
                </c:ext>
              </c:extLst>
            </c:dLbl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PIM!$B$10:$B$12</c:f>
              <c:strCache>
                <c:ptCount val="3"/>
                <c:pt idx="0">
                  <c:v>PERFILES</c:v>
                </c:pt>
                <c:pt idx="1">
                  <c:v>EXPEDIENTES TECNICOS</c:v>
                </c:pt>
                <c:pt idx="2">
                  <c:v>EJECUCION DE OBRA</c:v>
                </c:pt>
              </c:strCache>
            </c:strRef>
          </c:cat>
          <c:val>
            <c:numRef>
              <c:f>PIM!$C$10:$C$12</c:f>
              <c:numCache>
                <c:formatCode>#,##0.00</c:formatCode>
                <c:ptCount val="3"/>
                <c:pt idx="0">
                  <c:v>2235976</c:v>
                </c:pt>
                <c:pt idx="1">
                  <c:v>3762799</c:v>
                </c:pt>
                <c:pt idx="2">
                  <c:v>103555335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B31-4985-85B7-D0C2FC9ED906}"/>
            </c:ext>
          </c:extLst>
        </c:ser>
        <c:ser>
          <c:idx val="1"/>
          <c:order val="1"/>
          <c:tx>
            <c:strRef>
              <c:f>PIM!$D$9</c:f>
              <c:strCache>
                <c:ptCount val="1"/>
                <c:pt idx="0">
                  <c:v>CERTIFICADO</c:v>
                </c:pt>
              </c:strCache>
            </c:strRef>
          </c:tx>
          <c:spPr>
            <a:solidFill>
              <a:srgbClr val="ED7D31"/>
            </a:solidFill>
            <a:ln w="25400">
              <a:noFill/>
            </a:ln>
          </c:spPr>
          <c:invertIfNegative val="0"/>
          <c:dLbls>
            <c:dLbl>
              <c:idx val="0"/>
              <c:layout>
                <c:manualLayout>
                  <c:x val="3.1021892907051814E-2"/>
                  <c:y val="-6.55755795066652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B31-4985-85B7-D0C2FC9ED906}"/>
                </c:ext>
              </c:extLst>
            </c:dLbl>
            <c:dLbl>
              <c:idx val="1"/>
              <c:layout>
                <c:manualLayout>
                  <c:x val="2.171532503493627E-2"/>
                  <c:y val="-4.309252367580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B31-4985-85B7-D0C2FC9ED906}"/>
                </c:ext>
              </c:extLst>
            </c:dLbl>
            <c:dLbl>
              <c:idx val="2"/>
              <c:layout>
                <c:manualLayout>
                  <c:x val="3.6086241163986239E-2"/>
                  <c:y val="-3.09689545342728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B31-4985-85B7-D0C2FC9ED906}"/>
                </c:ext>
              </c:extLst>
            </c:dLbl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PIM!$B$10:$B$12</c:f>
              <c:strCache>
                <c:ptCount val="3"/>
                <c:pt idx="0">
                  <c:v>PERFILES</c:v>
                </c:pt>
                <c:pt idx="1">
                  <c:v>EXPEDIENTES TECNICOS</c:v>
                </c:pt>
                <c:pt idx="2">
                  <c:v>EJECUCION DE OBRA</c:v>
                </c:pt>
              </c:strCache>
            </c:strRef>
          </c:cat>
          <c:val>
            <c:numRef>
              <c:f>PIM!$D$10:$D$12</c:f>
              <c:numCache>
                <c:formatCode>#,##0.00</c:formatCode>
                <c:ptCount val="3"/>
                <c:pt idx="0">
                  <c:v>1603384.68</c:v>
                </c:pt>
                <c:pt idx="1">
                  <c:v>2791236.01</c:v>
                </c:pt>
                <c:pt idx="2">
                  <c:v>96411896.999999985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B31-4985-85B7-D0C2FC9ED906}"/>
            </c:ext>
          </c:extLst>
        </c:ser>
        <c:ser>
          <c:idx val="2"/>
          <c:order val="2"/>
          <c:tx>
            <c:strRef>
              <c:f>PIM!$E$9</c:f>
              <c:strCache>
                <c:ptCount val="1"/>
                <c:pt idx="0">
                  <c:v>DEVENGADO</c:v>
                </c:pt>
              </c:strCache>
            </c:strRef>
          </c:tx>
          <c:spPr>
            <a:solidFill>
              <a:srgbClr val="A5A5A5"/>
            </a:solidFill>
            <a:ln w="25400">
              <a:noFill/>
            </a:ln>
          </c:spPr>
          <c:invertIfNegative val="0"/>
          <c:dLbls>
            <c:dLbl>
              <c:idx val="0"/>
              <c:layout>
                <c:manualLayout>
                  <c:x val="5.5839407232693261E-2"/>
                  <c:y val="-3.7471759718094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B31-4985-85B7-D0C2FC9ED906}"/>
                </c:ext>
              </c:extLst>
            </c:dLbl>
            <c:dLbl>
              <c:idx val="1"/>
              <c:layout>
                <c:manualLayout>
                  <c:x val="3.6192208391560447E-2"/>
                  <c:y val="-4.87132876335227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B31-4985-85B7-D0C2FC9ED906}"/>
                </c:ext>
              </c:extLst>
            </c:dLbl>
            <c:dLbl>
              <c:idx val="2"/>
              <c:layout>
                <c:manualLayout>
                  <c:x val="3.0703955623949345E-2"/>
                  <c:y val="-3.40106779924754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B31-4985-85B7-D0C2FC9ED906}"/>
                </c:ext>
              </c:extLst>
            </c:dLbl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PIM!$B$10:$B$12</c:f>
              <c:strCache>
                <c:ptCount val="3"/>
                <c:pt idx="0">
                  <c:v>PERFILES</c:v>
                </c:pt>
                <c:pt idx="1">
                  <c:v>EXPEDIENTES TECNICOS</c:v>
                </c:pt>
                <c:pt idx="2">
                  <c:v>EJECUCION DE OBRA</c:v>
                </c:pt>
              </c:strCache>
            </c:strRef>
          </c:cat>
          <c:val>
            <c:numRef>
              <c:f>PIM!$E$10:$E$12</c:f>
              <c:numCache>
                <c:formatCode>#,##0.00</c:formatCode>
                <c:ptCount val="3"/>
                <c:pt idx="0">
                  <c:v>447536.24</c:v>
                </c:pt>
                <c:pt idx="1">
                  <c:v>901986.32000000007</c:v>
                </c:pt>
                <c:pt idx="2">
                  <c:v>14598254.92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FB31-4985-85B7-D0C2FC9ED9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29081024"/>
        <c:axId val="1"/>
        <c:axId val="0"/>
      </c:bar3DChart>
      <c:catAx>
        <c:axId val="1529081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1529081024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PE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s-PE" sz="2000" b="1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PORCENTAJE DE EJECUCIÓN A NIVEL DE CERTIFICADO Y DEVENGADO DE LOS PROYECTOS DE INVERSIÓN</a:t>
            </a:r>
            <a:endParaRPr lang="es-P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c:rich>
      </c:tx>
      <c:layout>
        <c:manualLayout>
          <c:xMode val="edge"/>
          <c:yMode val="edge"/>
          <c:x val="0.18339841390793893"/>
          <c:y val="3.8169584794745026E-2"/>
        </c:manualLayout>
      </c:layout>
      <c:overlay val="0"/>
      <c:spPr>
        <a:noFill/>
        <a:ln w="25400">
          <a:noFill/>
        </a:ln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 w="635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PIM!$F$9</c:f>
              <c:strCache>
                <c:ptCount val="1"/>
                <c:pt idx="0">
                  <c:v>%CERTIFICADO</c:v>
                </c:pt>
              </c:strCache>
            </c:strRef>
          </c:tx>
          <c:spPr>
            <a:solidFill>
              <a:srgbClr val="4472C4"/>
            </a:solidFill>
            <a:ln w="25400">
              <a:noFill/>
            </a:ln>
          </c:spPr>
          <c:invertIfNegative val="0"/>
          <c:dLbls>
            <c:dLbl>
              <c:idx val="0"/>
              <c:layout>
                <c:manualLayout>
                  <c:x val="2.8691980071951353E-2"/>
                  <c:y val="-3.579700673134055E-2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P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6CE-404A-AA28-0D32426AE3C9}"/>
                </c:ext>
              </c:extLst>
            </c:dLbl>
            <c:dLbl>
              <c:idx val="1"/>
              <c:layout>
                <c:manualLayout>
                  <c:x val="2.0084386050365947E-2"/>
                  <c:y val="-3.579700673134055E-2"/>
                </c:manualLayout>
              </c:layout>
              <c:spPr>
                <a:noFill/>
                <a:ln w="25400">
                  <a:noFill/>
                </a:ln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P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6CE-404A-AA28-0D32426AE3C9}"/>
                </c:ext>
              </c:extLst>
            </c:dLbl>
            <c:dLbl>
              <c:idx val="2"/>
              <c:layout>
                <c:manualLayout>
                  <c:x val="2.2953584057561083E-2"/>
                  <c:y val="-2.86376053850724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6CE-404A-AA28-0D32426AE3C9}"/>
                </c:ext>
              </c:extLst>
            </c:dLbl>
            <c:dLbl>
              <c:idx val="3"/>
              <c:layout>
                <c:manualLayout>
                  <c:x val="1.2911391032378004E-2"/>
                  <c:y val="-3.34105396159178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6CE-404A-AA28-0D32426AE3C9}"/>
                </c:ext>
              </c:extLst>
            </c:dLbl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PIM!$B$10:$B$13</c:f>
              <c:strCache>
                <c:ptCount val="4"/>
                <c:pt idx="0">
                  <c:v>PERFILES</c:v>
                </c:pt>
                <c:pt idx="1">
                  <c:v>EXPEDIENTES TECNICOS</c:v>
                </c:pt>
                <c:pt idx="2">
                  <c:v>EJECUCION DE OBRA</c:v>
                </c:pt>
                <c:pt idx="3">
                  <c:v>TOTAL</c:v>
                </c:pt>
              </c:strCache>
            </c:strRef>
          </c:cat>
          <c:val>
            <c:numRef>
              <c:f>PIM!$F$10:$F$13</c:f>
              <c:numCache>
                <c:formatCode>0.00</c:formatCode>
                <c:ptCount val="4"/>
                <c:pt idx="0">
                  <c:v>71.708492398845067</c:v>
                </c:pt>
                <c:pt idx="1">
                  <c:v>74.179779733118878</c:v>
                </c:pt>
                <c:pt idx="2">
                  <c:v>93.101815565562106</c:v>
                </c:pt>
                <c:pt idx="3">
                  <c:v>92.015276916584853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6CE-404A-AA28-0D32426AE3C9}"/>
            </c:ext>
          </c:extLst>
        </c:ser>
        <c:ser>
          <c:idx val="1"/>
          <c:order val="1"/>
          <c:tx>
            <c:strRef>
              <c:f>PIM!$G$9</c:f>
              <c:strCache>
                <c:ptCount val="1"/>
                <c:pt idx="0">
                  <c:v>%DEVENGADO</c:v>
                </c:pt>
              </c:strCache>
            </c:strRef>
          </c:tx>
          <c:spPr>
            <a:solidFill>
              <a:srgbClr val="ED7D31"/>
            </a:solidFill>
            <a:ln w="25400">
              <a:noFill/>
            </a:ln>
          </c:spPr>
          <c:invertIfNegative val="0"/>
          <c:dLbls>
            <c:dLbl>
              <c:idx val="0"/>
              <c:layout>
                <c:manualLayout>
                  <c:x val="1.0042193025182921E-2"/>
                  <c:y val="-5.25022765392995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6CE-404A-AA28-0D32426AE3C9}"/>
                </c:ext>
              </c:extLst>
            </c:dLbl>
            <c:dLbl>
              <c:idx val="1"/>
              <c:layout>
                <c:manualLayout>
                  <c:x val="8.607594021585405E-3"/>
                  <c:y val="-5.01158094238767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6CE-404A-AA28-0D32426AE3C9}"/>
                </c:ext>
              </c:extLst>
            </c:dLbl>
            <c:dLbl>
              <c:idx val="2"/>
              <c:layout>
                <c:manualLayout>
                  <c:x val="1.5780589039573245E-2"/>
                  <c:y val="-5.25022765392994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6CE-404A-AA28-0D32426AE3C9}"/>
                </c:ext>
              </c:extLst>
            </c:dLbl>
            <c:dLbl>
              <c:idx val="3"/>
              <c:layout>
                <c:manualLayout>
                  <c:x val="1.8649787046768274E-2"/>
                  <c:y val="-5.48887436547222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6CE-404A-AA28-0D32426AE3C9}"/>
                </c:ext>
              </c:extLst>
            </c:dLbl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PIM!$B$10:$B$13</c:f>
              <c:strCache>
                <c:ptCount val="4"/>
                <c:pt idx="0">
                  <c:v>PERFILES</c:v>
                </c:pt>
                <c:pt idx="1">
                  <c:v>EXPEDIENTES TECNICOS</c:v>
                </c:pt>
                <c:pt idx="2">
                  <c:v>EJECUCION DE OBRA</c:v>
                </c:pt>
                <c:pt idx="3">
                  <c:v>TOTAL</c:v>
                </c:pt>
              </c:strCache>
            </c:strRef>
          </c:cat>
          <c:val>
            <c:numRef>
              <c:f>PIM!$G$10:$G$13</c:f>
              <c:numCache>
                <c:formatCode>0.00</c:formatCode>
                <c:ptCount val="4"/>
                <c:pt idx="0">
                  <c:v>20.015252399846865</c:v>
                </c:pt>
                <c:pt idx="1">
                  <c:v>23.971153388740671</c:v>
                </c:pt>
                <c:pt idx="2">
                  <c:v>14.09705730757377</c:v>
                </c:pt>
                <c:pt idx="3">
                  <c:v>14.556986935496989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F6CE-404A-AA28-0D32426AE3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29075616"/>
        <c:axId val="1"/>
        <c:axId val="0"/>
      </c:bar3DChart>
      <c:catAx>
        <c:axId val="1529075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1529075616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PE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[PROCESOS_ABASTECIMIENTO_2024.xlsx]Hoja1!TablaDinámica1</c:name>
    <c:fmtId val="14"/>
  </c:pivotSource>
  <c:chart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  <a:sp3d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  <a:sp3d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  <a:sp3d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  <a:sp3d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  <a:sp3d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  <a:sp3d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  <a:sp3d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  <a:sp3d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  <a:sp3d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Hoja1!$B$3:$B$4</c:f>
              <c:strCache>
                <c:ptCount val="1"/>
                <c:pt idx="0">
                  <c:v>AS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1"/>
              <c:layout>
                <c:manualLayout>
                  <c:x val="2.1726415163737223E-3"/>
                  <c:y val="-8.7686042299885068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26B-4275-857E-B2B9743B491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Hoja1!$A$5:$A$12</c:f>
              <c:strCache>
                <c:ptCount val="7"/>
                <c:pt idx="0">
                  <c:v> OTORGAMIENTO DE LA BUENA PRO</c:v>
                </c:pt>
                <c:pt idx="1">
                  <c:v>CULMINADO</c:v>
                </c:pt>
                <c:pt idx="2">
                  <c:v>EN EJECUCION</c:v>
                </c:pt>
                <c:pt idx="3">
                  <c:v>EVALUACIÓN Y CALIFICACIÓN DE OFERTAS</c:v>
                </c:pt>
                <c:pt idx="4">
                  <c:v>NULIDAD DE OFICIO </c:v>
                </c:pt>
                <c:pt idx="5">
                  <c:v>PRESENTACIÓN DE OFERTAS </c:v>
                </c:pt>
                <c:pt idx="6">
                  <c:v>REGISTRO DE PARTICIPANTES</c:v>
                </c:pt>
              </c:strCache>
            </c:strRef>
          </c:cat>
          <c:val>
            <c:numRef>
              <c:f>Hoja1!$B$5:$B$12</c:f>
              <c:numCache>
                <c:formatCode>General</c:formatCode>
                <c:ptCount val="7"/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3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6B-4275-857E-B2B9743B4914}"/>
            </c:ext>
          </c:extLst>
        </c:ser>
        <c:ser>
          <c:idx val="1"/>
          <c:order val="1"/>
          <c:tx>
            <c:strRef>
              <c:f>Hoja1!$C$3:$C$4</c:f>
              <c:strCache>
                <c:ptCount val="1"/>
                <c:pt idx="0">
                  <c:v>CP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Hoja1!$A$5:$A$12</c:f>
              <c:strCache>
                <c:ptCount val="7"/>
                <c:pt idx="0">
                  <c:v> OTORGAMIENTO DE LA BUENA PRO</c:v>
                </c:pt>
                <c:pt idx="1">
                  <c:v>CULMINADO</c:v>
                </c:pt>
                <c:pt idx="2">
                  <c:v>EN EJECUCION</c:v>
                </c:pt>
                <c:pt idx="3">
                  <c:v>EVALUACIÓN Y CALIFICACIÓN DE OFERTAS</c:v>
                </c:pt>
                <c:pt idx="4">
                  <c:v>NULIDAD DE OFICIO </c:v>
                </c:pt>
                <c:pt idx="5">
                  <c:v>PRESENTACIÓN DE OFERTAS </c:v>
                </c:pt>
                <c:pt idx="6">
                  <c:v>REGISTRO DE PARTICIPANTES</c:v>
                </c:pt>
              </c:strCache>
            </c:strRef>
          </c:cat>
          <c:val>
            <c:numRef>
              <c:f>Hoja1!$C$5:$C$12</c:f>
              <c:numCache>
                <c:formatCode>General</c:formatCode>
                <c:ptCount val="7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26B-4275-857E-B2B9743B4914}"/>
            </c:ext>
          </c:extLst>
        </c:ser>
        <c:ser>
          <c:idx val="2"/>
          <c:order val="2"/>
          <c:tx>
            <c:strRef>
              <c:f>Hoja1!$D$3:$D$4</c:f>
              <c:strCache>
                <c:ptCount val="1"/>
                <c:pt idx="0">
                  <c:v>LP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Hoja1!$A$5:$A$12</c:f>
              <c:strCache>
                <c:ptCount val="7"/>
                <c:pt idx="0">
                  <c:v> OTORGAMIENTO DE LA BUENA PRO</c:v>
                </c:pt>
                <c:pt idx="1">
                  <c:v>CULMINADO</c:v>
                </c:pt>
                <c:pt idx="2">
                  <c:v>EN EJECUCION</c:v>
                </c:pt>
                <c:pt idx="3">
                  <c:v>EVALUACIÓN Y CALIFICACIÓN DE OFERTAS</c:v>
                </c:pt>
                <c:pt idx="4">
                  <c:v>NULIDAD DE OFICIO </c:v>
                </c:pt>
                <c:pt idx="5">
                  <c:v>PRESENTACIÓN DE OFERTAS </c:v>
                </c:pt>
                <c:pt idx="6">
                  <c:v>REGISTRO DE PARTICIPANTES</c:v>
                </c:pt>
              </c:strCache>
            </c:strRef>
          </c:cat>
          <c:val>
            <c:numRef>
              <c:f>Hoja1!$D$5:$D$12</c:f>
              <c:numCache>
                <c:formatCode>General</c:formatCode>
                <c:ptCount val="7"/>
                <c:pt idx="2">
                  <c:v>1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26B-4275-857E-B2B9743B49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06239488"/>
        <c:axId val="1906239904"/>
        <c:axId val="0"/>
      </c:bar3DChart>
      <c:catAx>
        <c:axId val="1906239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1906239904"/>
        <c:crosses val="autoZero"/>
        <c:auto val="1"/>
        <c:lblAlgn val="ctr"/>
        <c:lblOffset val="100"/>
        <c:noMultiLvlLbl val="0"/>
      </c:catAx>
      <c:valAx>
        <c:axId val="1906239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1906239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PROCxMONT!$A$18</c:f>
              <c:strCache>
                <c:ptCount val="1"/>
                <c:pt idx="0">
                  <c:v>AS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PROCxMONT!$B$17:$H$17</c:f>
              <c:strCache>
                <c:ptCount val="7"/>
                <c:pt idx="0">
                  <c:v> OTORGAMIENTO DE LA BUENA PRO</c:v>
                </c:pt>
                <c:pt idx="1">
                  <c:v>CULMINADO</c:v>
                </c:pt>
                <c:pt idx="2">
                  <c:v>EN EJECUCION</c:v>
                </c:pt>
                <c:pt idx="3">
                  <c:v>EVALUACIÓN Y CALIFICACIÓN DE OFERTAS</c:v>
                </c:pt>
                <c:pt idx="4">
                  <c:v>NULIDAD DE OFICIO </c:v>
                </c:pt>
                <c:pt idx="5">
                  <c:v>PRESENTACIÓN DE OFERTAS </c:v>
                </c:pt>
                <c:pt idx="6">
                  <c:v>REGISTRO DE PARTICIPANTES</c:v>
                </c:pt>
              </c:strCache>
            </c:strRef>
          </c:cat>
          <c:val>
            <c:numRef>
              <c:f>PROCxMONT!$B$18:$H$18</c:f>
              <c:numCache>
                <c:formatCode>#,##0.00</c:formatCode>
                <c:ptCount val="7"/>
                <c:pt idx="1">
                  <c:v>754573.03</c:v>
                </c:pt>
                <c:pt idx="2">
                  <c:v>592000</c:v>
                </c:pt>
                <c:pt idx="3">
                  <c:v>1136638.48</c:v>
                </c:pt>
                <c:pt idx="4">
                  <c:v>1136638.48</c:v>
                </c:pt>
                <c:pt idx="5">
                  <c:v>517318.98</c:v>
                </c:pt>
                <c:pt idx="6">
                  <c:v>85656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4A-405B-9C31-D661290A3884}"/>
            </c:ext>
          </c:extLst>
        </c:ser>
        <c:ser>
          <c:idx val="1"/>
          <c:order val="1"/>
          <c:tx>
            <c:strRef>
              <c:f>PROCxMONT!$A$19</c:f>
              <c:strCache>
                <c:ptCount val="1"/>
                <c:pt idx="0">
                  <c:v>CP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1.071413777723147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D4A-405B-9C31-D661290A38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PROCxMONT!$B$17:$H$17</c:f>
              <c:strCache>
                <c:ptCount val="7"/>
                <c:pt idx="0">
                  <c:v> OTORGAMIENTO DE LA BUENA PRO</c:v>
                </c:pt>
                <c:pt idx="1">
                  <c:v>CULMINADO</c:v>
                </c:pt>
                <c:pt idx="2">
                  <c:v>EN EJECUCION</c:v>
                </c:pt>
                <c:pt idx="3">
                  <c:v>EVALUACIÓN Y CALIFICACIÓN DE OFERTAS</c:v>
                </c:pt>
                <c:pt idx="4">
                  <c:v>NULIDAD DE OFICIO </c:v>
                </c:pt>
                <c:pt idx="5">
                  <c:v>PRESENTACIÓN DE OFERTAS </c:v>
                </c:pt>
                <c:pt idx="6">
                  <c:v>REGISTRO DE PARTICIPANTES</c:v>
                </c:pt>
              </c:strCache>
            </c:strRef>
          </c:cat>
          <c:val>
            <c:numRef>
              <c:f>PROCxMONT!$B$19:$H$19</c:f>
              <c:numCache>
                <c:formatCode>General</c:formatCode>
                <c:ptCount val="7"/>
                <c:pt idx="0" formatCode="#,##0.00">
                  <c:v>1694008.59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D4A-405B-9C31-D661290A3884}"/>
            </c:ext>
          </c:extLst>
        </c:ser>
        <c:ser>
          <c:idx val="2"/>
          <c:order val="2"/>
          <c:tx>
            <c:strRef>
              <c:f>PROCxMONT!$A$20</c:f>
              <c:strCache>
                <c:ptCount val="1"/>
                <c:pt idx="0">
                  <c:v>LP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dLbl>
              <c:idx val="3"/>
              <c:layout>
                <c:manualLayout>
                  <c:x val="-1.821403422129359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D4A-405B-9C31-D661290A38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PROCxMONT!$B$17:$H$17</c:f>
              <c:strCache>
                <c:ptCount val="7"/>
                <c:pt idx="0">
                  <c:v> OTORGAMIENTO DE LA BUENA PRO</c:v>
                </c:pt>
                <c:pt idx="1">
                  <c:v>CULMINADO</c:v>
                </c:pt>
                <c:pt idx="2">
                  <c:v>EN EJECUCION</c:v>
                </c:pt>
                <c:pt idx="3">
                  <c:v>EVALUACIÓN Y CALIFICACIÓN DE OFERTAS</c:v>
                </c:pt>
                <c:pt idx="4">
                  <c:v>NULIDAD DE OFICIO </c:v>
                </c:pt>
                <c:pt idx="5">
                  <c:v>PRESENTACIÓN DE OFERTAS </c:v>
                </c:pt>
                <c:pt idx="6">
                  <c:v>REGISTRO DE PARTICIPANTES</c:v>
                </c:pt>
              </c:strCache>
            </c:strRef>
          </c:cat>
          <c:val>
            <c:numRef>
              <c:f>PROCxMONT!$B$20:$H$20</c:f>
              <c:numCache>
                <c:formatCode>General</c:formatCode>
                <c:ptCount val="7"/>
                <c:pt idx="2" formatCode="#,##0.00">
                  <c:v>3538225.49</c:v>
                </c:pt>
                <c:pt idx="3" formatCode="#,##0.00">
                  <c:v>67270171.719999999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D4A-405B-9C31-D661290A3884}"/>
            </c:ext>
          </c:extLst>
        </c:ser>
        <c:ser>
          <c:idx val="3"/>
          <c:order val="3"/>
          <c:tx>
            <c:strRef>
              <c:f>PROCxMONT!$A$21</c:f>
              <c:strCache>
                <c:ptCount val="1"/>
                <c:pt idx="0">
                  <c:v>Total general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0714137777231283E-3"/>
                  <c:y val="-1.2375849682475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D4A-405B-9C31-D661290A3884}"/>
                </c:ext>
              </c:extLst>
            </c:dLbl>
            <c:dLbl>
              <c:idx val="2"/>
              <c:layout>
                <c:manualLayout>
                  <c:x val="6.428482666338887E-3"/>
                  <c:y val="-2.68143409786959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D4A-405B-9C31-D661290A3884}"/>
                </c:ext>
              </c:extLst>
            </c:dLbl>
            <c:dLbl>
              <c:idx val="3"/>
              <c:layout>
                <c:manualLayout>
                  <c:x val="1.1785551554954626E-2"/>
                  <c:y val="-8.25056645498333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D4A-405B-9C31-D661290A38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PROCxMONT!$B$17:$H$17</c:f>
              <c:strCache>
                <c:ptCount val="7"/>
                <c:pt idx="0">
                  <c:v> OTORGAMIENTO DE LA BUENA PRO</c:v>
                </c:pt>
                <c:pt idx="1">
                  <c:v>CULMINADO</c:v>
                </c:pt>
                <c:pt idx="2">
                  <c:v>EN EJECUCION</c:v>
                </c:pt>
                <c:pt idx="3">
                  <c:v>EVALUACIÓN Y CALIFICACIÓN DE OFERTAS</c:v>
                </c:pt>
                <c:pt idx="4">
                  <c:v>NULIDAD DE OFICIO </c:v>
                </c:pt>
                <c:pt idx="5">
                  <c:v>PRESENTACIÓN DE OFERTAS </c:v>
                </c:pt>
                <c:pt idx="6">
                  <c:v>REGISTRO DE PARTICIPANTES</c:v>
                </c:pt>
              </c:strCache>
            </c:strRef>
          </c:cat>
          <c:val>
            <c:numRef>
              <c:f>PROCxMONT!$B$21:$H$21</c:f>
              <c:numCache>
                <c:formatCode>#,##0.00</c:formatCode>
                <c:ptCount val="7"/>
                <c:pt idx="0">
                  <c:v>1694008.59</c:v>
                </c:pt>
                <c:pt idx="1">
                  <c:v>754573.03</c:v>
                </c:pt>
                <c:pt idx="2">
                  <c:v>4130225.49</c:v>
                </c:pt>
                <c:pt idx="3">
                  <c:v>68406810.200000003</c:v>
                </c:pt>
                <c:pt idx="4">
                  <c:v>1136638.48</c:v>
                </c:pt>
                <c:pt idx="5">
                  <c:v>517318.98</c:v>
                </c:pt>
                <c:pt idx="6">
                  <c:v>85656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D4A-405B-9C31-D661290A38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88445776"/>
        <c:axId val="1988438288"/>
        <c:axId val="0"/>
      </c:bar3DChart>
      <c:catAx>
        <c:axId val="1988445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1988438288"/>
        <c:crosses val="autoZero"/>
        <c:auto val="1"/>
        <c:lblAlgn val="ctr"/>
        <c:lblOffset val="100"/>
        <c:noMultiLvlLbl val="0"/>
      </c:catAx>
      <c:valAx>
        <c:axId val="1988438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1988445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CANTIDAD</a:t>
            </a:r>
          </a:p>
        </c:rich>
      </c:tx>
      <c:layout>
        <c:manualLayout>
          <c:xMode val="edge"/>
          <c:yMode val="edge"/>
          <c:x val="0.33358443064668786"/>
          <c:y val="3.714386491566002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ESTUD!$C$1</c:f>
              <c:strCache>
                <c:ptCount val="1"/>
                <c:pt idx="0">
                  <c:v>CANTIDAD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7777777777777779E-3"/>
                  <c:y val="-5.09259259259259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2B6-458C-84AC-8BDBB24F766D}"/>
                </c:ext>
              </c:extLst>
            </c:dLbl>
            <c:dLbl>
              <c:idx val="1"/>
              <c:layout>
                <c:manualLayout>
                  <c:x val="1.6666666666666666E-2"/>
                  <c:y val="-2.3148148148148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2B6-458C-84AC-8BDBB24F766D}"/>
                </c:ext>
              </c:extLst>
            </c:dLbl>
            <c:dLbl>
              <c:idx val="2"/>
              <c:layout>
                <c:manualLayout>
                  <c:x val="3.3333333333333333E-2"/>
                  <c:y val="-3.24074074074074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2B6-458C-84AC-8BDBB24F766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ESTUD!$B$2:$B$4</c:f>
              <c:strCache>
                <c:ptCount val="3"/>
                <c:pt idx="0">
                  <c:v>EDUCACIÓN</c:v>
                </c:pt>
                <c:pt idx="1">
                  <c:v>SALUD</c:v>
                </c:pt>
                <c:pt idx="2">
                  <c:v>RIEGO</c:v>
                </c:pt>
              </c:strCache>
            </c:strRef>
          </c:cat>
          <c:val>
            <c:numRef>
              <c:f>ESTUD!$C$2:$C$4</c:f>
              <c:numCache>
                <c:formatCode>General</c:formatCode>
                <c:ptCount val="3"/>
                <c:pt idx="0">
                  <c:v>6</c:v>
                </c:pt>
                <c:pt idx="1">
                  <c:v>1</c:v>
                </c:pt>
                <c:pt idx="2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2B6-458C-84AC-8BDBB24F76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50370496"/>
        <c:axId val="450370912"/>
        <c:axId val="0"/>
      </c:bar3DChart>
      <c:catAx>
        <c:axId val="450370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450370912"/>
        <c:crosses val="autoZero"/>
        <c:auto val="1"/>
        <c:lblAlgn val="ctr"/>
        <c:lblOffset val="100"/>
        <c:noMultiLvlLbl val="0"/>
      </c:catAx>
      <c:valAx>
        <c:axId val="4503709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450370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MONTO ELABORACIÓN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ESTUD!$D$1</c:f>
              <c:strCache>
                <c:ptCount val="1"/>
                <c:pt idx="0">
                  <c:v>MONTO ELABORACION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9048656499636893E-2"/>
                  <c:y val="-3.06513335984955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E13-41DB-BC4C-2FB560DEE648}"/>
                </c:ext>
              </c:extLst>
            </c:dLbl>
            <c:dLbl>
              <c:idx val="1"/>
              <c:layout>
                <c:manualLayout>
                  <c:x val="2.9048656499636893E-2"/>
                  <c:y val="-3.06513335984955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E13-41DB-BC4C-2FB560DEE648}"/>
                </c:ext>
              </c:extLst>
            </c:dLbl>
            <c:dLbl>
              <c:idx val="2"/>
              <c:layout>
                <c:manualLayout>
                  <c:x val="3.776325344952796E-2"/>
                  <c:y val="-3.67816003181946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E13-41DB-BC4C-2FB560DEE64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ESTUD!$B$2:$B$4</c:f>
              <c:strCache>
                <c:ptCount val="3"/>
                <c:pt idx="0">
                  <c:v>EDUCACIÓN</c:v>
                </c:pt>
                <c:pt idx="1">
                  <c:v>SALUD</c:v>
                </c:pt>
                <c:pt idx="2">
                  <c:v>RIEGO</c:v>
                </c:pt>
              </c:strCache>
            </c:strRef>
          </c:cat>
          <c:val>
            <c:numRef>
              <c:f>ESTUD!$D$2:$D$4</c:f>
              <c:numCache>
                <c:formatCode>#,##0.00</c:formatCode>
                <c:ptCount val="3"/>
                <c:pt idx="0">
                  <c:v>578545.64</c:v>
                </c:pt>
                <c:pt idx="1">
                  <c:v>141937</c:v>
                </c:pt>
                <c:pt idx="2">
                  <c:v>684833.03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E13-41DB-BC4C-2FB560DEE6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81354544"/>
        <c:axId val="1981357040"/>
        <c:axId val="0"/>
      </c:bar3DChart>
      <c:catAx>
        <c:axId val="1981354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1981357040"/>
        <c:crosses val="autoZero"/>
        <c:auto val="1"/>
        <c:lblAlgn val="ctr"/>
        <c:lblOffset val="100"/>
        <c:noMultiLvlLbl val="0"/>
      </c:catAx>
      <c:valAx>
        <c:axId val="1981357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1981354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ESTUD!$E$1</c:f>
              <c:strCache>
                <c:ptCount val="1"/>
                <c:pt idx="0">
                  <c:v>MONTO ESTIMADO DE EJECUCIÓN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3.0555555555555506E-2"/>
                  <c:y val="-2.77777777777778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9DB-4B61-8A37-78C1276DF88B}"/>
                </c:ext>
              </c:extLst>
            </c:dLbl>
            <c:dLbl>
              <c:idx val="1"/>
              <c:layout>
                <c:manualLayout>
                  <c:x val="3.6111111111111108E-2"/>
                  <c:y val="-4.16666666666667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9DB-4B61-8A37-78C1276DF88B}"/>
                </c:ext>
              </c:extLst>
            </c:dLbl>
            <c:dLbl>
              <c:idx val="2"/>
              <c:layout>
                <c:manualLayout>
                  <c:x val="2.5000000000000001E-2"/>
                  <c:y val="-3.24074074074074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9DB-4B61-8A37-78C1276DF8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ESTUD!$B$2:$B$4</c:f>
              <c:strCache>
                <c:ptCount val="3"/>
                <c:pt idx="0">
                  <c:v>EDUCACIÓN</c:v>
                </c:pt>
                <c:pt idx="1">
                  <c:v>SALUD</c:v>
                </c:pt>
                <c:pt idx="2">
                  <c:v>RIEGO</c:v>
                </c:pt>
              </c:strCache>
            </c:strRef>
          </c:cat>
          <c:val>
            <c:numRef>
              <c:f>ESTUD!$E$2:$E$4</c:f>
              <c:numCache>
                <c:formatCode>#,##0.00</c:formatCode>
                <c:ptCount val="3"/>
                <c:pt idx="0">
                  <c:v>88000000</c:v>
                </c:pt>
                <c:pt idx="1">
                  <c:v>2500000</c:v>
                </c:pt>
                <c:pt idx="2">
                  <c:v>45000000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9DB-4B61-8A37-78C1276DF8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27062496"/>
        <c:axId val="2127062912"/>
        <c:axId val="0"/>
      </c:bar3DChart>
      <c:catAx>
        <c:axId val="2127062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2127062912"/>
        <c:crosses val="autoZero"/>
        <c:auto val="1"/>
        <c:lblAlgn val="ctr"/>
        <c:lblOffset val="100"/>
        <c:noMultiLvlLbl val="0"/>
      </c:catAx>
      <c:valAx>
        <c:axId val="21270629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2127062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3D47C8-2E1F-4299-8928-9AD65584753D}" type="datetimeFigureOut">
              <a:rPr lang="es-PE" smtClean="0"/>
              <a:t>24/10/2024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B9BBD5-C8C5-4384-BDEC-162E05A62E2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18816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81EB54-FFA2-4D42-B86E-032B202F84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C774DC1-76CB-4E31-92E3-8D205AD392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85DD35-1970-439F-B199-E94A28CC3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623-5B61-49DA-9A71-E5F7481717A0}" type="datetimeFigureOut">
              <a:rPr lang="es-PE" smtClean="0"/>
              <a:t>24/10/2024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0D54953-9667-4551-8AD6-22A9F719F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431E28-61BE-46D3-929B-25F796E4D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97859-103A-4088-9479-D5FF831B5AD9}" type="slidenum">
              <a:rPr lang="es-PE" smtClean="0"/>
              <a:t>‹Nº›</a:t>
            </a:fld>
            <a:endParaRPr lang="es-PE"/>
          </a:p>
        </p:txBody>
      </p:sp>
      <p:pic>
        <p:nvPicPr>
          <p:cNvPr id="7" name="bg object 16">
            <a:extLst>
              <a:ext uri="{FF2B5EF4-FFF2-40B4-BE49-F238E27FC236}">
                <a16:creationId xmlns:a16="http://schemas.microsoft.com/office/drawing/2014/main" id="{F8E2FFE5-953D-4352-8E9D-BD585F9ED0A9}"/>
              </a:ext>
            </a:extLst>
          </p:cNvPr>
          <p:cNvPicPr/>
          <p:nvPr userDrawn="1"/>
        </p:nvPicPr>
        <p:blipFill rotWithShape="1">
          <a:blip r:embed="rId2" cstate="print"/>
          <a:srcRect l="3125" r="21947"/>
          <a:stretch/>
        </p:blipFill>
        <p:spPr>
          <a:xfrm flipH="1">
            <a:off x="12701" y="3"/>
            <a:ext cx="12179299" cy="6857997"/>
          </a:xfrm>
          <a:prstGeom prst="rect">
            <a:avLst/>
          </a:prstGeom>
        </p:spPr>
      </p:pic>
      <p:sp>
        <p:nvSpPr>
          <p:cNvPr id="8" name="Rectángulo: una sola esquina redondeada 7">
            <a:extLst>
              <a:ext uri="{FF2B5EF4-FFF2-40B4-BE49-F238E27FC236}">
                <a16:creationId xmlns:a16="http://schemas.microsoft.com/office/drawing/2014/main" id="{0391F281-6126-4469-B150-94234F1389DA}"/>
              </a:ext>
            </a:extLst>
          </p:cNvPr>
          <p:cNvSpPr/>
          <p:nvPr userDrawn="1"/>
        </p:nvSpPr>
        <p:spPr>
          <a:xfrm flipV="1">
            <a:off x="0" y="0"/>
            <a:ext cx="986424" cy="609538"/>
          </a:xfrm>
          <a:prstGeom prst="round1Rect">
            <a:avLst>
              <a:gd name="adj" fmla="val 35123"/>
            </a:avLst>
          </a:prstGeom>
          <a:solidFill>
            <a:schemeClr val="bg1"/>
          </a:solidFill>
          <a:ln w="3175">
            <a:noFill/>
          </a:ln>
          <a:scene3d>
            <a:camera prst="obliqueBottomRight"/>
            <a:lightRig rig="threePt" dir="t"/>
          </a:scene3d>
          <a:sp3d z="69850" extrusionH="139700">
            <a:bevelT w="0" h="0"/>
            <a:bevelB w="0" h="0"/>
            <a:extrusionClr>
              <a:srgbClr val="0070C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B7ADD99-3EB0-4BDE-A974-F9557C7FAF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3" y="7521"/>
            <a:ext cx="750525" cy="524390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EC1281F9-BC44-4769-823A-47E3E56C7146}"/>
              </a:ext>
            </a:extLst>
          </p:cNvPr>
          <p:cNvGrpSpPr/>
          <p:nvPr userDrawn="1"/>
        </p:nvGrpSpPr>
        <p:grpSpPr>
          <a:xfrm>
            <a:off x="11097528" y="7521"/>
            <a:ext cx="1107173" cy="469346"/>
            <a:chOff x="11084827" y="74689"/>
            <a:chExt cx="1107173" cy="469346"/>
          </a:xfrm>
        </p:grpSpPr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788A01C5-BBCF-4059-BFAE-A69BCB601227}"/>
                </a:ext>
              </a:extLst>
            </p:cNvPr>
            <p:cNvSpPr txBox="1"/>
            <p:nvPr userDrawn="1"/>
          </p:nvSpPr>
          <p:spPr>
            <a:xfrm>
              <a:off x="11084827" y="74689"/>
              <a:ext cx="986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PE" b="1" i="1" dirty="0">
                  <a:solidFill>
                    <a:srgbClr val="0070C0"/>
                  </a:solidFill>
                </a:rPr>
                <a:t>#Ancash</a:t>
              </a: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AF702B44-5942-4AF4-A4A2-CB499F269C6D}"/>
                </a:ext>
              </a:extLst>
            </p:cNvPr>
            <p:cNvSpPr txBox="1"/>
            <p:nvPr userDrawn="1"/>
          </p:nvSpPr>
          <p:spPr>
            <a:xfrm>
              <a:off x="11441474" y="236258"/>
              <a:ext cx="7505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PE" sz="1400" b="0" i="1" dirty="0">
                  <a:solidFill>
                    <a:srgbClr val="00B0F0"/>
                  </a:solidFill>
                </a:rPr>
                <a:t>Cambia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5928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1B5310-089A-4188-B106-A322AB35D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22EC322-291B-4821-BD56-67D49E39F1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D0201D0-5A58-4D19-820C-17928B85C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623-5B61-49DA-9A71-E5F7481717A0}" type="datetimeFigureOut">
              <a:rPr lang="es-PE" smtClean="0"/>
              <a:t>24/10/2024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0821B59-1F1D-4263-A221-C40215148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2DD16BB-981A-471D-9F25-D435C7A4F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97859-103A-4088-9479-D5FF831B5AD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27844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E0D72D6-39E6-426F-93FC-53620F360A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9C20A3F-9E3A-4C76-8D51-C4740D39CD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3EDBE8E-A9B6-48E6-875F-31CB0BD1C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623-5B61-49DA-9A71-E5F7481717A0}" type="datetimeFigureOut">
              <a:rPr lang="es-PE" smtClean="0"/>
              <a:t>24/10/2024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C2924B8-9885-46E5-9E1D-C79F23401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F9921A8-7112-42DC-BA96-0708BC47E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97859-103A-4088-9479-D5FF831B5AD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03605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263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2757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ferencia de prens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g object 16">
            <a:extLst>
              <a:ext uri="{FF2B5EF4-FFF2-40B4-BE49-F238E27FC236}">
                <a16:creationId xmlns:a16="http://schemas.microsoft.com/office/drawing/2014/main" id="{C34DC81C-FA8C-4B16-A9BC-C501985C6AAA}"/>
              </a:ext>
            </a:extLst>
          </p:cNvPr>
          <p:cNvPicPr/>
          <p:nvPr userDrawn="1"/>
        </p:nvPicPr>
        <p:blipFill rotWithShape="1">
          <a:blip r:embed="rId2" cstate="print"/>
          <a:srcRect l="3125" r="21947"/>
          <a:stretch/>
        </p:blipFill>
        <p:spPr>
          <a:xfrm flipH="1">
            <a:off x="-1" y="3"/>
            <a:ext cx="12179299" cy="6857997"/>
          </a:xfrm>
          <a:prstGeom prst="rect">
            <a:avLst/>
          </a:prstGeom>
        </p:spPr>
      </p:pic>
      <p:grpSp>
        <p:nvGrpSpPr>
          <p:cNvPr id="17" name="Grupo 16">
            <a:extLst>
              <a:ext uri="{FF2B5EF4-FFF2-40B4-BE49-F238E27FC236}">
                <a16:creationId xmlns:a16="http://schemas.microsoft.com/office/drawing/2014/main" id="{7BC6517F-5B18-4938-8787-6726A8F0515C}"/>
              </a:ext>
            </a:extLst>
          </p:cNvPr>
          <p:cNvGrpSpPr/>
          <p:nvPr userDrawn="1"/>
        </p:nvGrpSpPr>
        <p:grpSpPr>
          <a:xfrm>
            <a:off x="11084827" y="216454"/>
            <a:ext cx="1107173" cy="469346"/>
            <a:chOff x="11084827" y="74689"/>
            <a:chExt cx="1107173" cy="469346"/>
          </a:xfrm>
        </p:grpSpPr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48A3F727-DAF0-40A1-87D5-21200C7288E2}"/>
                </a:ext>
              </a:extLst>
            </p:cNvPr>
            <p:cNvSpPr txBox="1"/>
            <p:nvPr userDrawn="1"/>
          </p:nvSpPr>
          <p:spPr>
            <a:xfrm>
              <a:off x="11084827" y="74689"/>
              <a:ext cx="986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PE" b="1" i="1" noProof="0" dirty="0">
                  <a:solidFill>
                    <a:srgbClr val="0070C0"/>
                  </a:solidFill>
                </a:rPr>
                <a:t>#Ancash</a:t>
              </a: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70DEADA2-FC0D-4F18-A108-FC65D00B759D}"/>
                </a:ext>
              </a:extLst>
            </p:cNvPr>
            <p:cNvSpPr txBox="1"/>
            <p:nvPr userDrawn="1"/>
          </p:nvSpPr>
          <p:spPr>
            <a:xfrm>
              <a:off x="11441474" y="236258"/>
              <a:ext cx="7505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PE" sz="1400" b="0" i="1" noProof="0" dirty="0">
                  <a:solidFill>
                    <a:srgbClr val="00B0F0"/>
                  </a:solidFill>
                </a:rPr>
                <a:t>Cambia</a:t>
              </a:r>
            </a:p>
          </p:txBody>
        </p:sp>
      </p:grpSp>
      <p:sp>
        <p:nvSpPr>
          <p:cNvPr id="21" name="Rectángulo: una sola esquina redondeada 20">
            <a:extLst>
              <a:ext uri="{FF2B5EF4-FFF2-40B4-BE49-F238E27FC236}">
                <a16:creationId xmlns:a16="http://schemas.microsoft.com/office/drawing/2014/main" id="{6CFD52C8-3979-4216-A269-65FBEE3AA75D}"/>
              </a:ext>
            </a:extLst>
          </p:cNvPr>
          <p:cNvSpPr/>
          <p:nvPr userDrawn="1"/>
        </p:nvSpPr>
        <p:spPr>
          <a:xfrm flipV="1">
            <a:off x="0" y="0"/>
            <a:ext cx="986424" cy="609538"/>
          </a:xfrm>
          <a:prstGeom prst="round1Rect">
            <a:avLst>
              <a:gd name="adj" fmla="val 35123"/>
            </a:avLst>
          </a:prstGeom>
          <a:solidFill>
            <a:schemeClr val="bg1"/>
          </a:solidFill>
          <a:ln w="3175">
            <a:noFill/>
          </a:ln>
          <a:scene3d>
            <a:camera prst="obliqueBottomRight"/>
            <a:lightRig rig="threePt" dir="t"/>
          </a:scene3d>
          <a:sp3d z="69850" extrusionH="139700">
            <a:bevelT w="0" h="0"/>
            <a:bevelB w="0" h="0"/>
            <a:extrusionClr>
              <a:srgbClr val="0070C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noProof="0" dirty="0">
              <a:latin typeface="Abadi" panose="020B0604020104020204" pitchFamily="34" charset="0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9FF8A44C-BBB4-4B0E-823E-B91C3C6028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3" y="7521"/>
            <a:ext cx="750525" cy="52439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1807541" y="304769"/>
            <a:ext cx="9076816" cy="369332"/>
          </a:xfrm>
        </p:spPr>
        <p:txBody>
          <a:bodyPr lIns="0" tIns="0" rIns="0" bIns="0"/>
          <a:lstStyle>
            <a:lvl1pPr>
              <a:defRPr sz="2400" b="1" i="0">
                <a:solidFill>
                  <a:srgbClr val="2C6CB3"/>
                </a:solidFill>
                <a:latin typeface="Abadi" panose="020B0604020104020204" pitchFamily="34" charset="0"/>
                <a:cs typeface="Abadi" panose="020B0604020104020204" pitchFamily="34" charset="0"/>
              </a:defRPr>
            </a:lvl1pPr>
          </a:lstStyle>
          <a:p>
            <a:r>
              <a:rPr lang="es-ES" noProof="0" dirty="0"/>
              <a:t>Nombre del logro</a:t>
            </a:r>
            <a:endParaRPr lang="es-PE" noProof="0"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685800" y="1057419"/>
            <a:ext cx="5105400" cy="5269420"/>
          </a:xfrm>
        </p:spPr>
        <p:txBody>
          <a:bodyPr lIns="0" tIns="0" rIns="0" bIns="0"/>
          <a:lstStyle>
            <a:lvl1pPr algn="l">
              <a:defRPr b="0" i="0">
                <a:solidFill>
                  <a:srgbClr val="002060"/>
                </a:solidFill>
                <a:latin typeface="Abadi" panose="020B0604020104020204" pitchFamily="34" charset="0"/>
              </a:defRPr>
            </a:lvl1pPr>
          </a:lstStyle>
          <a:p>
            <a:r>
              <a:rPr lang="es-PE" noProof="0" dirty="0"/>
              <a:t>Descripción breve y preciso del logro (Texto corto)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364273" y="6515100"/>
            <a:ext cx="7631014" cy="276999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 noProof="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85800" y="6515100"/>
            <a:ext cx="1447800" cy="276999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s-PE" noProof="0" smtClean="0"/>
              <a:pPr/>
              <a:t>24/10/2024</a:t>
            </a:fld>
            <a:endParaRPr lang="es-PE" noProof="0" dirty="0"/>
          </a:p>
        </p:txBody>
      </p:sp>
      <p:sp>
        <p:nvSpPr>
          <p:cNvPr id="20" name="bg object 20"/>
          <p:cNvSpPr/>
          <p:nvPr/>
        </p:nvSpPr>
        <p:spPr>
          <a:xfrm>
            <a:off x="1807541" y="728472"/>
            <a:ext cx="9255174" cy="45719"/>
          </a:xfrm>
          <a:custGeom>
            <a:avLst/>
            <a:gdLst/>
            <a:ahLst/>
            <a:cxnLst/>
            <a:rect l="l" t="t" r="r" b="b"/>
            <a:pathLst>
              <a:path w="10668000">
                <a:moveTo>
                  <a:pt x="0" y="0"/>
                </a:moveTo>
                <a:lnTo>
                  <a:pt x="10668000" y="0"/>
                </a:lnTo>
              </a:path>
            </a:pathLst>
          </a:custGeom>
          <a:ln w="28575">
            <a:solidFill>
              <a:srgbClr val="2C6CB3"/>
            </a:solidFill>
          </a:ln>
        </p:spPr>
        <p:txBody>
          <a:bodyPr wrap="square" lIns="0" tIns="0" rIns="0" bIns="0" rtlCol="0"/>
          <a:lstStyle/>
          <a:p>
            <a:endParaRPr lang="es-PE" noProof="0" dirty="0">
              <a:latin typeface="Abadi" panose="020B0604020104020204" pitchFamily="34" charset="0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136674" y="6515100"/>
            <a:ext cx="750526" cy="276999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s-PE" noProof="0"/>
              <a:t>‹Nº›</a:t>
            </a:fld>
            <a:endParaRPr lang="es-PE" noProof="0" dirty="0"/>
          </a:p>
        </p:txBody>
      </p:sp>
      <p:sp>
        <p:nvSpPr>
          <p:cNvPr id="9" name="Marcador de gráfico 8">
            <a:extLst>
              <a:ext uri="{FF2B5EF4-FFF2-40B4-BE49-F238E27FC236}">
                <a16:creationId xmlns:a16="http://schemas.microsoft.com/office/drawing/2014/main" id="{5A26820C-6F22-0511-DC61-C171D8C6B678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5943600" y="1057275"/>
            <a:ext cx="5562600" cy="5269420"/>
          </a:xfrm>
        </p:spPr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r>
              <a:rPr lang="es-ES" dirty="0"/>
              <a:t>Insertar el grafico en este campo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2174154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PARADOR PRINCIP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42D5BFEC-FA36-C247-BD77-9319C17D15DE}"/>
              </a:ext>
            </a:extLst>
          </p:cNvPr>
          <p:cNvSpPr/>
          <p:nvPr userDrawn="1"/>
        </p:nvSpPr>
        <p:spPr>
          <a:xfrm>
            <a:off x="0" y="6526924"/>
            <a:ext cx="336331" cy="3310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3" name="Redondear rectángulo de esquina sencilla 12">
            <a:extLst>
              <a:ext uri="{FF2B5EF4-FFF2-40B4-BE49-F238E27FC236}">
                <a16:creationId xmlns:a16="http://schemas.microsoft.com/office/drawing/2014/main" id="{C1A6F990-D362-40C5-9A77-F728CD1774C1}"/>
              </a:ext>
            </a:extLst>
          </p:cNvPr>
          <p:cNvSpPr/>
          <p:nvPr userDrawn="1"/>
        </p:nvSpPr>
        <p:spPr>
          <a:xfrm>
            <a:off x="0" y="1676400"/>
            <a:ext cx="3429000" cy="609600"/>
          </a:xfrm>
          <a:prstGeom prst="round1Rect">
            <a:avLst>
              <a:gd name="adj" fmla="val 50000"/>
            </a:avLst>
          </a:prstGeom>
          <a:solidFill>
            <a:srgbClr val="00A7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8163" indent="0" algn="l"/>
            <a:endParaRPr lang="es-PE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C1A6F990-D362-40C5-9A77-F728CD1774C1}"/>
              </a:ext>
            </a:extLst>
          </p:cNvPr>
          <p:cNvSpPr/>
          <p:nvPr userDrawn="1"/>
        </p:nvSpPr>
        <p:spPr>
          <a:xfrm>
            <a:off x="1705535" y="905610"/>
            <a:ext cx="7994541" cy="76200"/>
          </a:xfrm>
          <a:prstGeom prst="rect">
            <a:avLst/>
          </a:prstGeom>
          <a:solidFill>
            <a:srgbClr val="00A7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800" dirty="0"/>
          </a:p>
        </p:txBody>
      </p:sp>
      <p:sp>
        <p:nvSpPr>
          <p:cNvPr id="9" name="CuadroTexto 8"/>
          <p:cNvSpPr txBox="1"/>
          <p:nvPr userDrawn="1"/>
        </p:nvSpPr>
        <p:spPr>
          <a:xfrm>
            <a:off x="0" y="13335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18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Monto de </a:t>
            </a:r>
            <a:r>
              <a:rPr lang="es-MX" sz="1800" baseline="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inversión</a:t>
            </a:r>
            <a:endParaRPr lang="en-US" sz="1800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1" name="Redondear rectángulo de esquina sencilla 10">
            <a:extLst>
              <a:ext uri="{FF2B5EF4-FFF2-40B4-BE49-F238E27FC236}">
                <a16:creationId xmlns:a16="http://schemas.microsoft.com/office/drawing/2014/main" id="{C1A6F990-D362-40C5-9A77-F728CD1774C1}"/>
              </a:ext>
            </a:extLst>
          </p:cNvPr>
          <p:cNvSpPr/>
          <p:nvPr userDrawn="1"/>
        </p:nvSpPr>
        <p:spPr>
          <a:xfrm>
            <a:off x="0" y="2760780"/>
            <a:ext cx="1828800" cy="609600"/>
          </a:xfrm>
          <a:prstGeom prst="round1Rect">
            <a:avLst>
              <a:gd name="adj" fmla="val 50000"/>
            </a:avLst>
          </a:prstGeom>
          <a:solidFill>
            <a:srgbClr val="00A7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8163" lvl="0" indent="0"/>
            <a:endParaRPr lang="es-PE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2" name="CuadroTexto 11"/>
          <p:cNvSpPr txBox="1"/>
          <p:nvPr userDrawn="1"/>
        </p:nvSpPr>
        <p:spPr>
          <a:xfrm>
            <a:off x="0" y="241788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18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Ejecución física</a:t>
            </a:r>
            <a:endParaRPr lang="en-US" sz="1800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4" name="Redondear rectángulo de esquina sencilla 13">
            <a:extLst>
              <a:ext uri="{FF2B5EF4-FFF2-40B4-BE49-F238E27FC236}">
                <a16:creationId xmlns:a16="http://schemas.microsoft.com/office/drawing/2014/main" id="{C1A6F990-D362-40C5-9A77-F728CD1774C1}"/>
              </a:ext>
            </a:extLst>
          </p:cNvPr>
          <p:cNvSpPr/>
          <p:nvPr userDrawn="1"/>
        </p:nvSpPr>
        <p:spPr>
          <a:xfrm>
            <a:off x="-8965" y="3862802"/>
            <a:ext cx="3429000" cy="609600"/>
          </a:xfrm>
          <a:prstGeom prst="round1Rect">
            <a:avLst>
              <a:gd name="adj" fmla="val 50000"/>
            </a:avLst>
          </a:prstGeom>
          <a:solidFill>
            <a:srgbClr val="00A7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8163" lvl="0" indent="0"/>
            <a:endParaRPr lang="es-PE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5" name="CuadroTexto 14"/>
          <p:cNvSpPr txBox="1"/>
          <p:nvPr userDrawn="1"/>
        </p:nvSpPr>
        <p:spPr>
          <a:xfrm>
            <a:off x="-8965" y="3519902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18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Beneficiarios</a:t>
            </a:r>
            <a:endParaRPr lang="en-US" sz="1800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028" name="Picture 4" descr="Diseño PNG Y SVG De Mano Sosteniendo El Icono De Trazo De Dinero Para  Camisetas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" y="1733550"/>
            <a:ext cx="512880" cy="51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cono de Porcentaje Special Lineal color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" y="2798887"/>
            <a:ext cx="545217" cy="54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ersona - Iconos gratis de usuario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886200"/>
            <a:ext cx="575671" cy="57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Marcador de posición de imagen 16"/>
          <p:cNvSpPr>
            <a:spLocks noGrp="1"/>
          </p:cNvSpPr>
          <p:nvPr>
            <p:ph type="pic" sz="quarter" idx="10" hasCustomPrompt="1"/>
          </p:nvPr>
        </p:nvSpPr>
        <p:spPr>
          <a:xfrm>
            <a:off x="4038600" y="1348202"/>
            <a:ext cx="6400800" cy="43434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s-MX" dirty="0"/>
              <a:t>Foto del proyecto de inversión</a:t>
            </a:r>
            <a:endParaRPr lang="en-US" dirty="0"/>
          </a:p>
        </p:txBody>
      </p:sp>
      <p:sp>
        <p:nvSpPr>
          <p:cNvPr id="2" name="Medio marco 1"/>
          <p:cNvSpPr/>
          <p:nvPr userDrawn="1"/>
        </p:nvSpPr>
        <p:spPr>
          <a:xfrm>
            <a:off x="3810000" y="1143000"/>
            <a:ext cx="2819400" cy="2590800"/>
          </a:xfrm>
          <a:prstGeom prst="halfFrame">
            <a:avLst>
              <a:gd name="adj1" fmla="val 2852"/>
              <a:gd name="adj2" fmla="val 2852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Medio marco 15"/>
          <p:cNvSpPr/>
          <p:nvPr userDrawn="1"/>
        </p:nvSpPr>
        <p:spPr>
          <a:xfrm rot="10800000">
            <a:off x="8018930" y="3369234"/>
            <a:ext cx="2819400" cy="2590800"/>
          </a:xfrm>
          <a:prstGeom prst="halfFrame">
            <a:avLst>
              <a:gd name="adj1" fmla="val 2852"/>
              <a:gd name="adj2" fmla="val 2852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6762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g object 16">
            <a:extLst>
              <a:ext uri="{FF2B5EF4-FFF2-40B4-BE49-F238E27FC236}">
                <a16:creationId xmlns:a16="http://schemas.microsoft.com/office/drawing/2014/main" id="{761EEE42-E32C-4B45-81CF-B4A30CE3591E}"/>
              </a:ext>
            </a:extLst>
          </p:cNvPr>
          <p:cNvPicPr/>
          <p:nvPr userDrawn="1"/>
        </p:nvPicPr>
        <p:blipFill rotWithShape="1">
          <a:blip r:embed="rId2" cstate="print"/>
          <a:srcRect l="3125" r="21947"/>
          <a:stretch/>
        </p:blipFill>
        <p:spPr>
          <a:xfrm flipH="1">
            <a:off x="-1" y="3"/>
            <a:ext cx="12179299" cy="6857997"/>
          </a:xfrm>
          <a:prstGeom prst="rect">
            <a:avLst/>
          </a:prstGeom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1DEFDA48-1F0B-4269-B922-7DD92E262250}"/>
              </a:ext>
            </a:extLst>
          </p:cNvPr>
          <p:cNvGrpSpPr/>
          <p:nvPr userDrawn="1"/>
        </p:nvGrpSpPr>
        <p:grpSpPr>
          <a:xfrm>
            <a:off x="11072125" y="70096"/>
            <a:ext cx="1107173" cy="469346"/>
            <a:chOff x="11084827" y="74689"/>
            <a:chExt cx="1107173" cy="469346"/>
          </a:xfrm>
        </p:grpSpPr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C114F738-A722-4504-A189-7CE87D3E5746}"/>
                </a:ext>
              </a:extLst>
            </p:cNvPr>
            <p:cNvSpPr txBox="1"/>
            <p:nvPr userDrawn="1"/>
          </p:nvSpPr>
          <p:spPr>
            <a:xfrm>
              <a:off x="11084827" y="74689"/>
              <a:ext cx="986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PE" b="1" i="1" dirty="0">
                  <a:solidFill>
                    <a:srgbClr val="0070C0"/>
                  </a:solidFill>
                </a:rPr>
                <a:t>#Ancash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9C06DEC4-1F2A-4A1B-9B9C-9A19A39C49ED}"/>
                </a:ext>
              </a:extLst>
            </p:cNvPr>
            <p:cNvSpPr txBox="1"/>
            <p:nvPr userDrawn="1"/>
          </p:nvSpPr>
          <p:spPr>
            <a:xfrm>
              <a:off x="11441474" y="236258"/>
              <a:ext cx="7505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PE" sz="1400" b="0" i="1" dirty="0">
                  <a:solidFill>
                    <a:srgbClr val="00B0F0"/>
                  </a:solidFill>
                </a:rPr>
                <a:t>Cambia</a:t>
              </a:r>
            </a:p>
          </p:txBody>
        </p:sp>
      </p:grpSp>
      <p:sp>
        <p:nvSpPr>
          <p:cNvPr id="16" name="Rectángulo: una sola esquina redondeada 15">
            <a:extLst>
              <a:ext uri="{FF2B5EF4-FFF2-40B4-BE49-F238E27FC236}">
                <a16:creationId xmlns:a16="http://schemas.microsoft.com/office/drawing/2014/main" id="{3CC2F73B-67CA-4FF6-861E-B25F9BA8F689}"/>
              </a:ext>
            </a:extLst>
          </p:cNvPr>
          <p:cNvSpPr/>
          <p:nvPr userDrawn="1"/>
        </p:nvSpPr>
        <p:spPr>
          <a:xfrm flipV="1">
            <a:off x="0" y="0"/>
            <a:ext cx="1143000" cy="609538"/>
          </a:xfrm>
          <a:prstGeom prst="round1Rect">
            <a:avLst>
              <a:gd name="adj" fmla="val 35123"/>
            </a:avLst>
          </a:prstGeom>
          <a:solidFill>
            <a:schemeClr val="bg1"/>
          </a:solidFill>
          <a:ln w="3175">
            <a:noFill/>
          </a:ln>
          <a:scene3d>
            <a:camera prst="obliqueBottomRight"/>
            <a:lightRig rig="threePt" dir="t"/>
          </a:scene3d>
          <a:sp3d z="69850" extrusionH="139700">
            <a:bevelT w="0" h="0"/>
            <a:bevelB w="0" h="0"/>
            <a:extrusionClr>
              <a:srgbClr val="0070C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6E2A9711-8035-4012-AC2F-3BC195CEF1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3" y="7521"/>
            <a:ext cx="750525" cy="52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1714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onferencia de prens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g object 16">
            <a:extLst>
              <a:ext uri="{FF2B5EF4-FFF2-40B4-BE49-F238E27FC236}">
                <a16:creationId xmlns:a16="http://schemas.microsoft.com/office/drawing/2014/main" id="{C34DC81C-FA8C-4B16-A9BC-C501985C6AAA}"/>
              </a:ext>
            </a:extLst>
          </p:cNvPr>
          <p:cNvPicPr/>
          <p:nvPr userDrawn="1"/>
        </p:nvPicPr>
        <p:blipFill rotWithShape="1">
          <a:blip r:embed="rId2" cstate="print"/>
          <a:srcRect l="3125" r="21947"/>
          <a:stretch/>
        </p:blipFill>
        <p:spPr>
          <a:xfrm flipH="1">
            <a:off x="-1" y="3"/>
            <a:ext cx="12179299" cy="6857997"/>
          </a:xfrm>
          <a:prstGeom prst="rect">
            <a:avLst/>
          </a:prstGeom>
        </p:spPr>
      </p:pic>
      <p:grpSp>
        <p:nvGrpSpPr>
          <p:cNvPr id="17" name="Grupo 16">
            <a:extLst>
              <a:ext uri="{FF2B5EF4-FFF2-40B4-BE49-F238E27FC236}">
                <a16:creationId xmlns:a16="http://schemas.microsoft.com/office/drawing/2014/main" id="{7BC6517F-5B18-4938-8787-6726A8F0515C}"/>
              </a:ext>
            </a:extLst>
          </p:cNvPr>
          <p:cNvGrpSpPr/>
          <p:nvPr userDrawn="1"/>
        </p:nvGrpSpPr>
        <p:grpSpPr>
          <a:xfrm>
            <a:off x="11084827" y="216454"/>
            <a:ext cx="1107173" cy="469346"/>
            <a:chOff x="11084827" y="74689"/>
            <a:chExt cx="1107173" cy="469346"/>
          </a:xfrm>
        </p:grpSpPr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48A3F727-DAF0-40A1-87D5-21200C7288E2}"/>
                </a:ext>
              </a:extLst>
            </p:cNvPr>
            <p:cNvSpPr txBox="1"/>
            <p:nvPr userDrawn="1"/>
          </p:nvSpPr>
          <p:spPr>
            <a:xfrm>
              <a:off x="11084827" y="74689"/>
              <a:ext cx="986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PE" b="1" i="1" noProof="0" dirty="0">
                  <a:solidFill>
                    <a:srgbClr val="0070C0"/>
                  </a:solidFill>
                </a:rPr>
                <a:t>#Ancash</a:t>
              </a: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70DEADA2-FC0D-4F18-A108-FC65D00B759D}"/>
                </a:ext>
              </a:extLst>
            </p:cNvPr>
            <p:cNvSpPr txBox="1"/>
            <p:nvPr userDrawn="1"/>
          </p:nvSpPr>
          <p:spPr>
            <a:xfrm>
              <a:off x="11441474" y="236258"/>
              <a:ext cx="7505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PE" sz="1400" b="0" i="1" noProof="0" dirty="0">
                  <a:solidFill>
                    <a:srgbClr val="00B0F0"/>
                  </a:solidFill>
                </a:rPr>
                <a:t>Cambia</a:t>
              </a:r>
            </a:p>
          </p:txBody>
        </p:sp>
      </p:grpSp>
      <p:sp>
        <p:nvSpPr>
          <p:cNvPr id="21" name="Rectángulo: una sola esquina redondeada 20">
            <a:extLst>
              <a:ext uri="{FF2B5EF4-FFF2-40B4-BE49-F238E27FC236}">
                <a16:creationId xmlns:a16="http://schemas.microsoft.com/office/drawing/2014/main" id="{6CFD52C8-3979-4216-A269-65FBEE3AA75D}"/>
              </a:ext>
            </a:extLst>
          </p:cNvPr>
          <p:cNvSpPr/>
          <p:nvPr userDrawn="1"/>
        </p:nvSpPr>
        <p:spPr>
          <a:xfrm flipV="1">
            <a:off x="0" y="0"/>
            <a:ext cx="986424" cy="609538"/>
          </a:xfrm>
          <a:prstGeom prst="round1Rect">
            <a:avLst>
              <a:gd name="adj" fmla="val 35123"/>
            </a:avLst>
          </a:prstGeom>
          <a:solidFill>
            <a:schemeClr val="bg1"/>
          </a:solidFill>
          <a:ln w="3175">
            <a:noFill/>
          </a:ln>
          <a:scene3d>
            <a:camera prst="obliqueBottomRight"/>
            <a:lightRig rig="threePt" dir="t"/>
          </a:scene3d>
          <a:sp3d z="69850" extrusionH="139700">
            <a:bevelT w="0" h="0"/>
            <a:bevelB w="0" h="0"/>
            <a:extrusionClr>
              <a:srgbClr val="0070C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noProof="0" dirty="0">
              <a:latin typeface="Abadi" panose="020B0604020104020204" pitchFamily="34" charset="0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9FF8A44C-BBB4-4B0E-823E-B91C3C6028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3" y="7521"/>
            <a:ext cx="750525" cy="52439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1807541" y="304769"/>
            <a:ext cx="9076816" cy="369332"/>
          </a:xfrm>
        </p:spPr>
        <p:txBody>
          <a:bodyPr lIns="0" tIns="0" rIns="0" bIns="0"/>
          <a:lstStyle>
            <a:lvl1pPr>
              <a:defRPr sz="2400" b="1" i="0">
                <a:solidFill>
                  <a:srgbClr val="2C6CB3"/>
                </a:solidFill>
                <a:latin typeface="Abadi" panose="020B0604020104020204" pitchFamily="34" charset="0"/>
                <a:cs typeface="Abadi" panose="020B0604020104020204" pitchFamily="34" charset="0"/>
              </a:defRPr>
            </a:lvl1pPr>
          </a:lstStyle>
          <a:p>
            <a:r>
              <a:rPr lang="es-ES" noProof="0" dirty="0"/>
              <a:t>Nombre del logro</a:t>
            </a:r>
            <a:endParaRPr lang="es-PE" noProof="0"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685800" y="1057419"/>
            <a:ext cx="5105400" cy="5072109"/>
          </a:xfrm>
        </p:spPr>
        <p:txBody>
          <a:bodyPr lIns="0" tIns="0" rIns="0" bIns="0"/>
          <a:lstStyle>
            <a:lvl1pPr algn="l">
              <a:defRPr b="0" i="0">
                <a:solidFill>
                  <a:srgbClr val="002060"/>
                </a:solidFill>
                <a:latin typeface="Abadi" panose="020B0604020104020204" pitchFamily="34" charset="0"/>
              </a:defRPr>
            </a:lvl1pPr>
          </a:lstStyle>
          <a:p>
            <a:r>
              <a:rPr lang="es-PE" noProof="0" dirty="0"/>
              <a:t>Descripción breve y preciso del logro (Texto corto)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364273" y="6515100"/>
            <a:ext cx="7631014" cy="276999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 noProof="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85800" y="6497577"/>
            <a:ext cx="1447800" cy="276999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s-PE" noProof="0" smtClean="0"/>
              <a:pPr/>
              <a:t>24/10/2024</a:t>
            </a:fld>
            <a:endParaRPr lang="es-PE" noProof="0" dirty="0"/>
          </a:p>
        </p:txBody>
      </p:sp>
      <p:sp>
        <p:nvSpPr>
          <p:cNvPr id="20" name="bg object 20"/>
          <p:cNvSpPr/>
          <p:nvPr/>
        </p:nvSpPr>
        <p:spPr>
          <a:xfrm>
            <a:off x="1807541" y="728472"/>
            <a:ext cx="9255174" cy="45719"/>
          </a:xfrm>
          <a:custGeom>
            <a:avLst/>
            <a:gdLst/>
            <a:ahLst/>
            <a:cxnLst/>
            <a:rect l="l" t="t" r="r" b="b"/>
            <a:pathLst>
              <a:path w="10668000">
                <a:moveTo>
                  <a:pt x="0" y="0"/>
                </a:moveTo>
                <a:lnTo>
                  <a:pt x="10668000" y="0"/>
                </a:lnTo>
              </a:path>
            </a:pathLst>
          </a:custGeom>
          <a:ln w="28575">
            <a:solidFill>
              <a:srgbClr val="2C6CB3"/>
            </a:solidFill>
          </a:ln>
        </p:spPr>
        <p:txBody>
          <a:bodyPr wrap="square" lIns="0" tIns="0" rIns="0" bIns="0" rtlCol="0"/>
          <a:lstStyle/>
          <a:p>
            <a:endParaRPr lang="es-PE" noProof="0" dirty="0">
              <a:latin typeface="Abadi" panose="020B0604020104020204" pitchFamily="34" charset="0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136674" y="6515100"/>
            <a:ext cx="750526" cy="276999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s-PE" noProof="0"/>
              <a:t>‹Nº›</a:t>
            </a:fld>
            <a:endParaRPr lang="es-PE" noProof="0" dirty="0"/>
          </a:p>
        </p:txBody>
      </p:sp>
      <p:sp>
        <p:nvSpPr>
          <p:cNvPr id="8" name="Marcador de posición de imagen 7">
            <a:extLst>
              <a:ext uri="{FF2B5EF4-FFF2-40B4-BE49-F238E27FC236}">
                <a16:creationId xmlns:a16="http://schemas.microsoft.com/office/drawing/2014/main" id="{2A5FBEC7-DBEB-774F-750F-F037DC118E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943600" y="1057275"/>
            <a:ext cx="5562600" cy="5072109"/>
          </a:xfrm>
        </p:spPr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r>
              <a:rPr lang="es-ES" noProof="0" dirty="0"/>
              <a:t>Insertar foto del logro en alta resolución </a:t>
            </a:r>
            <a:endParaRPr lang="es-PE" noProof="0" dirty="0"/>
          </a:p>
        </p:txBody>
      </p:sp>
    </p:spTree>
    <p:extLst>
      <p:ext uri="{BB962C8B-B14F-4D97-AF65-F5344CB8AC3E}">
        <p14:creationId xmlns:p14="http://schemas.microsoft.com/office/powerpoint/2010/main" val="3020490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0A531C-5510-4924-80B5-06A924990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B4FF1E4-8DB5-4E6D-97EA-F2F6752826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1370646-8FB6-45AC-AFF5-02D5EFCAB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623-5B61-49DA-9A71-E5F7481717A0}" type="datetimeFigureOut">
              <a:rPr lang="es-PE" smtClean="0"/>
              <a:t>24/10/2024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43B512B-55EB-4A8B-BDBC-39F97C5E7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F7FF1C7-CC43-4F56-AA5A-AD4D598FA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97859-103A-4088-9479-D5FF831B5AD9}" type="slidenum">
              <a:rPr lang="es-PE" smtClean="0"/>
              <a:t>‹Nº›</a:t>
            </a:fld>
            <a:endParaRPr lang="es-PE"/>
          </a:p>
        </p:txBody>
      </p:sp>
      <p:pic>
        <p:nvPicPr>
          <p:cNvPr id="7" name="bg object 16">
            <a:extLst>
              <a:ext uri="{FF2B5EF4-FFF2-40B4-BE49-F238E27FC236}">
                <a16:creationId xmlns:a16="http://schemas.microsoft.com/office/drawing/2014/main" id="{0153ECA3-3763-4B20-A773-6956450F2946}"/>
              </a:ext>
            </a:extLst>
          </p:cNvPr>
          <p:cNvPicPr/>
          <p:nvPr userDrawn="1"/>
        </p:nvPicPr>
        <p:blipFill rotWithShape="1">
          <a:blip r:embed="rId2" cstate="print"/>
          <a:srcRect l="3125" r="21947"/>
          <a:stretch/>
        </p:blipFill>
        <p:spPr>
          <a:xfrm flipH="1">
            <a:off x="12701" y="3"/>
            <a:ext cx="12179299" cy="6857997"/>
          </a:xfrm>
          <a:prstGeom prst="rect">
            <a:avLst/>
          </a:prstGeom>
        </p:spPr>
      </p:pic>
      <p:sp>
        <p:nvSpPr>
          <p:cNvPr id="8" name="Rectángulo: una sola esquina redondeada 7">
            <a:extLst>
              <a:ext uri="{FF2B5EF4-FFF2-40B4-BE49-F238E27FC236}">
                <a16:creationId xmlns:a16="http://schemas.microsoft.com/office/drawing/2014/main" id="{B4711FB4-87B4-47C7-90AE-AC8BE97FBDB5}"/>
              </a:ext>
            </a:extLst>
          </p:cNvPr>
          <p:cNvSpPr/>
          <p:nvPr userDrawn="1"/>
        </p:nvSpPr>
        <p:spPr>
          <a:xfrm flipV="1">
            <a:off x="0" y="0"/>
            <a:ext cx="986424" cy="609538"/>
          </a:xfrm>
          <a:prstGeom prst="round1Rect">
            <a:avLst>
              <a:gd name="adj" fmla="val 35123"/>
            </a:avLst>
          </a:prstGeom>
          <a:solidFill>
            <a:schemeClr val="bg1"/>
          </a:solidFill>
          <a:ln w="3175">
            <a:noFill/>
          </a:ln>
          <a:scene3d>
            <a:camera prst="obliqueBottomRight"/>
            <a:lightRig rig="threePt" dir="t"/>
          </a:scene3d>
          <a:sp3d z="69850" extrusionH="139700">
            <a:bevelT w="0" h="0"/>
            <a:bevelB w="0" h="0"/>
            <a:extrusionClr>
              <a:srgbClr val="0070C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55FA12A-7BF1-4EB9-A30C-45E0B8E6AC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3" y="7521"/>
            <a:ext cx="750525" cy="524390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501AB939-4FF8-4C4B-9FEB-5CE194C95904}"/>
              </a:ext>
            </a:extLst>
          </p:cNvPr>
          <p:cNvGrpSpPr/>
          <p:nvPr userDrawn="1"/>
        </p:nvGrpSpPr>
        <p:grpSpPr>
          <a:xfrm>
            <a:off x="11097528" y="7521"/>
            <a:ext cx="1107173" cy="469346"/>
            <a:chOff x="11084827" y="74689"/>
            <a:chExt cx="1107173" cy="469346"/>
          </a:xfrm>
        </p:grpSpPr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FB201D3E-CB20-4C45-A005-82684C4E4903}"/>
                </a:ext>
              </a:extLst>
            </p:cNvPr>
            <p:cNvSpPr txBox="1"/>
            <p:nvPr userDrawn="1"/>
          </p:nvSpPr>
          <p:spPr>
            <a:xfrm>
              <a:off x="11084827" y="74689"/>
              <a:ext cx="986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PE" b="1" i="1" dirty="0">
                  <a:solidFill>
                    <a:srgbClr val="0070C0"/>
                  </a:solidFill>
                </a:rPr>
                <a:t>#Ancash</a:t>
              </a: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42DF57CC-AA26-4B57-8403-64CE9E26D97C}"/>
                </a:ext>
              </a:extLst>
            </p:cNvPr>
            <p:cNvSpPr txBox="1"/>
            <p:nvPr userDrawn="1"/>
          </p:nvSpPr>
          <p:spPr>
            <a:xfrm>
              <a:off x="11441474" y="236258"/>
              <a:ext cx="7505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PE" sz="1400" b="0" i="1" dirty="0">
                  <a:solidFill>
                    <a:srgbClr val="00B0F0"/>
                  </a:solidFill>
                </a:rPr>
                <a:t>Cambia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350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E003C6-5A24-44FE-A2F6-74BDC8FF6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5352AFD-D521-4702-94F6-9E70D58C09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718148-0E9D-486C-90E2-E55515805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623-5B61-49DA-9A71-E5F7481717A0}" type="datetimeFigureOut">
              <a:rPr lang="es-PE" smtClean="0"/>
              <a:t>24/10/2024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F006275-E60F-4639-837F-D52E95314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51F8A2D-726A-4270-B2C1-4CF13D5B8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97859-103A-4088-9479-D5FF831B5AD9}" type="slidenum">
              <a:rPr lang="es-PE" smtClean="0"/>
              <a:t>‹Nº›</a:t>
            </a:fld>
            <a:endParaRPr lang="es-PE"/>
          </a:p>
        </p:txBody>
      </p:sp>
      <p:pic>
        <p:nvPicPr>
          <p:cNvPr id="7" name="bg object 16">
            <a:extLst>
              <a:ext uri="{FF2B5EF4-FFF2-40B4-BE49-F238E27FC236}">
                <a16:creationId xmlns:a16="http://schemas.microsoft.com/office/drawing/2014/main" id="{682B49EC-D65B-42C5-B972-A2FB972BCCF6}"/>
              </a:ext>
            </a:extLst>
          </p:cNvPr>
          <p:cNvPicPr/>
          <p:nvPr userDrawn="1"/>
        </p:nvPicPr>
        <p:blipFill rotWithShape="1">
          <a:blip r:embed="rId2" cstate="print"/>
          <a:srcRect l="3125" r="21947"/>
          <a:stretch/>
        </p:blipFill>
        <p:spPr>
          <a:xfrm flipH="1">
            <a:off x="12701" y="3"/>
            <a:ext cx="12179299" cy="6857997"/>
          </a:xfrm>
          <a:prstGeom prst="rect">
            <a:avLst/>
          </a:prstGeom>
        </p:spPr>
      </p:pic>
      <p:sp>
        <p:nvSpPr>
          <p:cNvPr id="8" name="Rectángulo: una sola esquina redondeada 7">
            <a:extLst>
              <a:ext uri="{FF2B5EF4-FFF2-40B4-BE49-F238E27FC236}">
                <a16:creationId xmlns:a16="http://schemas.microsoft.com/office/drawing/2014/main" id="{7D615A7C-1EEC-4417-9EC5-8FB9C2688325}"/>
              </a:ext>
            </a:extLst>
          </p:cNvPr>
          <p:cNvSpPr/>
          <p:nvPr userDrawn="1"/>
        </p:nvSpPr>
        <p:spPr>
          <a:xfrm flipV="1">
            <a:off x="0" y="0"/>
            <a:ext cx="986424" cy="609538"/>
          </a:xfrm>
          <a:prstGeom prst="round1Rect">
            <a:avLst>
              <a:gd name="adj" fmla="val 35123"/>
            </a:avLst>
          </a:prstGeom>
          <a:solidFill>
            <a:schemeClr val="bg1"/>
          </a:solidFill>
          <a:ln w="3175">
            <a:noFill/>
          </a:ln>
          <a:scene3d>
            <a:camera prst="obliqueBottomRight"/>
            <a:lightRig rig="threePt" dir="t"/>
          </a:scene3d>
          <a:sp3d z="69850" extrusionH="139700">
            <a:bevelT w="0" h="0"/>
            <a:bevelB w="0" h="0"/>
            <a:extrusionClr>
              <a:srgbClr val="0070C0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AA4EA6D-D751-415C-88B8-BCE6DA7B77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3" y="7521"/>
            <a:ext cx="750525" cy="524390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DA2FA0C2-9A6D-4289-8DF8-2046F2A9EBD4}"/>
              </a:ext>
            </a:extLst>
          </p:cNvPr>
          <p:cNvGrpSpPr/>
          <p:nvPr userDrawn="1"/>
        </p:nvGrpSpPr>
        <p:grpSpPr>
          <a:xfrm>
            <a:off x="11097528" y="7521"/>
            <a:ext cx="1107173" cy="469346"/>
            <a:chOff x="11084827" y="74689"/>
            <a:chExt cx="1107173" cy="469346"/>
          </a:xfrm>
        </p:grpSpPr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F47C16AD-05BC-4BE4-AFA6-B47DD403555B}"/>
                </a:ext>
              </a:extLst>
            </p:cNvPr>
            <p:cNvSpPr txBox="1"/>
            <p:nvPr userDrawn="1"/>
          </p:nvSpPr>
          <p:spPr>
            <a:xfrm>
              <a:off x="11084827" y="74689"/>
              <a:ext cx="986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PE" b="1" i="1" dirty="0">
                  <a:solidFill>
                    <a:srgbClr val="0070C0"/>
                  </a:solidFill>
                </a:rPr>
                <a:t>#Ancash</a:t>
              </a: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66441D1A-7C6E-4D68-83D5-D3850A4FFCC4}"/>
                </a:ext>
              </a:extLst>
            </p:cNvPr>
            <p:cNvSpPr txBox="1"/>
            <p:nvPr userDrawn="1"/>
          </p:nvSpPr>
          <p:spPr>
            <a:xfrm>
              <a:off x="11441474" y="236258"/>
              <a:ext cx="7505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PE" sz="1400" b="0" i="1" dirty="0">
                  <a:solidFill>
                    <a:srgbClr val="00B0F0"/>
                  </a:solidFill>
                </a:rPr>
                <a:t>Cambia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9904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4DA75F-AD05-4714-89E9-AEFC4BB62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6FD29EE-B985-4329-964A-55AAF8D5B5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8162AE4-73B0-4D96-9E25-8CE653492B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972408C-CCA8-4FC8-A196-D3E60AEF3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623-5B61-49DA-9A71-E5F7481717A0}" type="datetimeFigureOut">
              <a:rPr lang="es-PE" smtClean="0"/>
              <a:t>24/10/2024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E8AA28D-9ACF-4237-BD2D-7486A4BE0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C9ED7AC-E859-4315-BC7F-D1AA9BEB2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97859-103A-4088-9479-D5FF831B5AD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40562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1F37DC-3795-4C08-AD9D-27A659D41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FC36CD0-B56A-42CB-965F-9C7EEDFEA8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0BBB4E7-4E98-4370-BF2D-015F33B1AE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E737CC9-1109-41DD-933A-6002E225E4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BDF6FF1-DF5D-456F-B7D5-8A1B960647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4F307D6-352F-4E52-AB22-8E61649FD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623-5B61-49DA-9A71-E5F7481717A0}" type="datetimeFigureOut">
              <a:rPr lang="es-PE" smtClean="0"/>
              <a:t>24/10/2024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8712E03-4DFD-429F-B177-B6AAA1E75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ECDA8BD-882A-4C64-9855-010016E1B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97859-103A-4088-9479-D5FF831B5AD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68933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D73BE6-9D8B-443E-AABE-7B7427D5E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786DD18-E274-493C-8FC0-3C3FC2795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623-5B61-49DA-9A71-E5F7481717A0}" type="datetimeFigureOut">
              <a:rPr lang="es-PE" smtClean="0"/>
              <a:t>24/10/2024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4356539-A840-4046-B3AC-8BBA7D30A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40DEFF9-B878-4565-AE16-84B04CAFF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97859-103A-4088-9479-D5FF831B5AD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43199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36B8981-43DF-436F-A61A-56781A2DD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623-5B61-49DA-9A71-E5F7481717A0}" type="datetimeFigureOut">
              <a:rPr lang="es-PE" smtClean="0"/>
              <a:t>24/10/2024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B7C574A-B9CB-49AE-856E-CD5EE206C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EC14769-FC04-4EC4-9CED-769E0E02C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97859-103A-4088-9479-D5FF831B5AD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48048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B99942-4241-4648-85FC-E5386DD00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0431442-142D-4C18-8B3C-00A69834F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F7B473F-F64C-4F18-8E5B-B84B98BBCF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6673CE1-AC0C-46FF-9C4A-D426104D3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623-5B61-49DA-9A71-E5F7481717A0}" type="datetimeFigureOut">
              <a:rPr lang="es-PE" smtClean="0"/>
              <a:t>24/10/2024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A58922C-5A83-4CF1-BCDF-55092EE42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7E3C2B7-52FD-487E-AD64-9092D36D1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97859-103A-4088-9479-D5FF831B5AD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28932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4A5313-184E-4484-8487-0927FFDAE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BDE748D-74C9-423B-97B2-9586BC935E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933C7F6-239B-44C5-AA37-BE64C6B880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6744AE6-1E98-456E-97DB-5BF646653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623-5B61-49DA-9A71-E5F7481717A0}" type="datetimeFigureOut">
              <a:rPr lang="es-PE" smtClean="0"/>
              <a:t>24/10/2024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1B84DC9-6DAD-49AD-8677-CFF6F557C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D75D112-C8EF-4007-A226-59EBDEBC3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97859-103A-4088-9479-D5FF831B5AD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799779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953B7A7-FF69-488E-BBD8-1A0EFD4EB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61A7386-9295-4FBF-B1AD-D6475EE4AF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C409E9F-CC2B-46AA-881E-79E83A8A17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2B8623-5B61-49DA-9A71-E5F7481717A0}" type="datetimeFigureOut">
              <a:rPr lang="es-PE" smtClean="0"/>
              <a:t>24/10/2024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207144E-220B-4B53-95E6-F345AFD5B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10946C9-2686-4C5E-8BFE-31BA997C7A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297859-103A-4088-9479-D5FF831B5AD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94651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.xml"/><Relationship Id="rId3" Type="http://schemas.openxmlformats.org/officeDocument/2006/relationships/image" Target="../media/image18.jpeg"/><Relationship Id="rId7" Type="http://schemas.openxmlformats.org/officeDocument/2006/relationships/chart" Target="../charts/chart6.xml"/><Relationship Id="rId2" Type="http://schemas.openxmlformats.org/officeDocument/2006/relationships/image" Target="../media/image17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chart" Target="../charts/char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iestas Patrias: conoce los atractivos más populares del Parque Huascarán |  Noticias | Agencia Peruana de Noticias Andina">
            <a:extLst>
              <a:ext uri="{FF2B5EF4-FFF2-40B4-BE49-F238E27FC236}">
                <a16:creationId xmlns:a16="http://schemas.microsoft.com/office/drawing/2014/main" id="{A0B95021-B5D4-43DA-BC47-CC2C2BA9A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" y="0"/>
            <a:ext cx="91534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 descr="Chimbote Puerto de Ensueño&quot; El pelícano. Muestra de la ave que inspiro a  Colchado Lucio para su libro &quot;Del mar a l… | Turistico, Lugares turisticos,  Barcos de pesca">
            <a:extLst>
              <a:ext uri="{FF2B5EF4-FFF2-40B4-BE49-F238E27FC236}">
                <a16:creationId xmlns:a16="http://schemas.microsoft.com/office/drawing/2014/main" id="{FA93D868-5BD3-4C8C-B6CC-07A2749D26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1737"/>
          <a:stretch/>
        </p:blipFill>
        <p:spPr bwMode="auto">
          <a:xfrm flipH="1">
            <a:off x="5514680" y="0"/>
            <a:ext cx="6677318" cy="6858000"/>
          </a:xfrm>
          <a:custGeom>
            <a:avLst/>
            <a:gdLst>
              <a:gd name="connsiteX0" fmla="*/ 3792057 w 7140206"/>
              <a:gd name="connsiteY0" fmla="*/ 0 h 6893562"/>
              <a:gd name="connsiteX1" fmla="*/ 0 w 7140206"/>
              <a:gd name="connsiteY1" fmla="*/ 0 h 6893562"/>
              <a:gd name="connsiteX2" fmla="*/ 0 w 7140206"/>
              <a:gd name="connsiteY2" fmla="*/ 6893562 h 6893562"/>
              <a:gd name="connsiteX3" fmla="*/ 7140206 w 7140206"/>
              <a:gd name="connsiteY3" fmla="*/ 6893562 h 6893562"/>
              <a:gd name="connsiteX4" fmla="*/ 4902999 w 7140206"/>
              <a:gd name="connsiteY4" fmla="*/ 5087140 h 6893562"/>
              <a:gd name="connsiteX5" fmla="*/ 6331079 w 7140206"/>
              <a:gd name="connsiteY5" fmla="*/ 3318501 h 6893562"/>
              <a:gd name="connsiteX6" fmla="*/ 3792057 w 7140206"/>
              <a:gd name="connsiteY6" fmla="*/ 0 h 6893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40206" h="6893562">
                <a:moveTo>
                  <a:pt x="3792057" y="0"/>
                </a:moveTo>
                <a:lnTo>
                  <a:pt x="0" y="0"/>
                </a:lnTo>
                <a:lnTo>
                  <a:pt x="0" y="6893562"/>
                </a:lnTo>
                <a:lnTo>
                  <a:pt x="7140206" y="6893562"/>
                </a:lnTo>
                <a:lnTo>
                  <a:pt x="4902999" y="5087140"/>
                </a:lnTo>
                <a:lnTo>
                  <a:pt x="6331079" y="3318501"/>
                </a:lnTo>
                <a:lnTo>
                  <a:pt x="3792057" y="0"/>
                </a:lnTo>
                <a:close/>
              </a:path>
            </a:pathLst>
          </a:cu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322DA182-1B2E-4F5A-AAFC-34911B58B8F6}"/>
              </a:ext>
            </a:extLst>
          </p:cNvPr>
          <p:cNvSpPr/>
          <p:nvPr/>
        </p:nvSpPr>
        <p:spPr>
          <a:xfrm>
            <a:off x="-2" y="5709452"/>
            <a:ext cx="12192002" cy="115061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83000">
                <a:srgbClr val="0070C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B30B90B-3052-45B3-9E45-8FFB2852C3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374" y="5331950"/>
            <a:ext cx="1365688" cy="95420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EDCC2D81-810F-4A24-B804-9974D503293B}"/>
              </a:ext>
            </a:extLst>
          </p:cNvPr>
          <p:cNvGrpSpPr/>
          <p:nvPr/>
        </p:nvGrpSpPr>
        <p:grpSpPr>
          <a:xfrm>
            <a:off x="10534080" y="6191728"/>
            <a:ext cx="1667345" cy="709726"/>
            <a:chOff x="11202818" y="6270433"/>
            <a:chExt cx="2223127" cy="946301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29EF2CE1-8032-4800-9696-4F4DE7495AF2}"/>
                </a:ext>
              </a:extLst>
            </p:cNvPr>
            <p:cNvSpPr/>
            <p:nvPr userDrawn="1"/>
          </p:nvSpPr>
          <p:spPr>
            <a:xfrm>
              <a:off x="11202818" y="6270433"/>
              <a:ext cx="1830674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PE" sz="2400" i="1" dirty="0">
                  <a:solidFill>
                    <a:schemeClr val="bg1"/>
                  </a:solidFill>
                </a:rPr>
                <a:t>#</a:t>
              </a:r>
              <a:r>
                <a:rPr lang="es-PE" sz="2700" b="1" i="1" dirty="0">
                  <a:solidFill>
                    <a:schemeClr val="bg1">
                      <a:lumMod val="85000"/>
                    </a:schemeClr>
                  </a:solidFill>
                </a:rPr>
                <a:t>Áncash</a:t>
              </a:r>
              <a:endParaRPr lang="es-PE" sz="2400" b="1" i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AF869289-BAA2-490C-9BB8-D6A6FBB812B6}"/>
                </a:ext>
              </a:extLst>
            </p:cNvPr>
            <p:cNvSpPr/>
            <p:nvPr userDrawn="1"/>
          </p:nvSpPr>
          <p:spPr>
            <a:xfrm>
              <a:off x="11912282" y="6601181"/>
              <a:ext cx="1513663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PE" sz="2400" b="1" i="1" dirty="0">
                  <a:solidFill>
                    <a:schemeClr val="bg1"/>
                  </a:solidFill>
                </a:rPr>
                <a:t>C</a:t>
              </a:r>
              <a:r>
                <a:rPr lang="es-PE" sz="2400" i="1" dirty="0">
                  <a:solidFill>
                    <a:schemeClr val="bg1"/>
                  </a:solidFill>
                </a:rPr>
                <a:t>ambia</a:t>
              </a:r>
            </a:p>
          </p:txBody>
        </p:sp>
      </p:grpSp>
      <p:sp>
        <p:nvSpPr>
          <p:cNvPr id="10" name="CuadroTexto 9">
            <a:extLst>
              <a:ext uri="{FF2B5EF4-FFF2-40B4-BE49-F238E27FC236}">
                <a16:creationId xmlns:a16="http://schemas.microsoft.com/office/drawing/2014/main" id="{3D1DC401-0246-45DC-8083-D0D39247B8B1}"/>
              </a:ext>
            </a:extLst>
          </p:cNvPr>
          <p:cNvSpPr txBox="1"/>
          <p:nvPr/>
        </p:nvSpPr>
        <p:spPr>
          <a:xfrm>
            <a:off x="-4398" y="6305519"/>
            <a:ext cx="282323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EB" panose="02000506000000020004" pitchFamily="50" charset="0"/>
              </a:rPr>
              <a:t>Koki Noriega Brito</a:t>
            </a:r>
          </a:p>
          <a:p>
            <a:pPr algn="ctr"/>
            <a:r>
              <a:rPr lang="es-E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EB" panose="02000506000000020004" pitchFamily="50" charset="0"/>
              </a:rPr>
              <a:t>GOBERNADOR REGIONAL DE ÁNCASH</a:t>
            </a:r>
            <a:endParaRPr lang="en-US" sz="10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ee EB" panose="02000506000000020004" pitchFamily="50" charset="0"/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3118405" y="0"/>
            <a:ext cx="4792545" cy="2329831"/>
            <a:chOff x="3378387" y="788229"/>
            <a:chExt cx="4792545" cy="2329831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AA079337-0BE0-4096-9A5A-D833E61F4B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8246" b="20245"/>
            <a:stretch/>
          </p:blipFill>
          <p:spPr>
            <a:xfrm>
              <a:off x="3378387" y="788229"/>
              <a:ext cx="4792545" cy="232983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" name="Rectángulo 12"/>
            <p:cNvSpPr/>
            <p:nvPr/>
          </p:nvSpPr>
          <p:spPr>
            <a:xfrm>
              <a:off x="4313230" y="1397977"/>
              <a:ext cx="228600" cy="9759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</p:spTree>
    <p:extLst>
      <p:ext uri="{BB962C8B-B14F-4D97-AF65-F5344CB8AC3E}">
        <p14:creationId xmlns:p14="http://schemas.microsoft.com/office/powerpoint/2010/main" val="25585925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E5B20D42-7891-423A-8B57-C05BF829ECE1}"/>
              </a:ext>
            </a:extLst>
          </p:cNvPr>
          <p:cNvSpPr txBox="1">
            <a:spLocks/>
          </p:cNvSpPr>
          <p:nvPr/>
        </p:nvSpPr>
        <p:spPr>
          <a:xfrm>
            <a:off x="3871274" y="1337995"/>
            <a:ext cx="4449452" cy="156551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defPPr>
              <a:defRPr lang="es-P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400" b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badi" panose="020B0604020104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s-MX" sz="3700" dirty="0"/>
              <a:t>SUBGERENCIA DE INFRAESTRUCTURA Y GESTION AMBIENTAL</a:t>
            </a:r>
            <a:endParaRPr lang="es-PE" sz="3700" dirty="0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9A08661D-1B5E-41CF-BBFC-9622219A622B}"/>
              </a:ext>
            </a:extLst>
          </p:cNvPr>
          <p:cNvGrpSpPr/>
          <p:nvPr/>
        </p:nvGrpSpPr>
        <p:grpSpPr>
          <a:xfrm>
            <a:off x="3739299" y="1082525"/>
            <a:ext cx="4713402" cy="1924925"/>
            <a:chOff x="3214540" y="2255366"/>
            <a:chExt cx="5035484" cy="1932495"/>
          </a:xfrm>
        </p:grpSpPr>
        <p:cxnSp>
          <p:nvCxnSpPr>
            <p:cNvPr id="9" name="Conector recto 8">
              <a:extLst>
                <a:ext uri="{FF2B5EF4-FFF2-40B4-BE49-F238E27FC236}">
                  <a16:creationId xmlns:a16="http://schemas.microsoft.com/office/drawing/2014/main" id="{8910473E-A7E7-42F8-BE39-DD5C62C2DD43}"/>
                </a:ext>
              </a:extLst>
            </p:cNvPr>
            <p:cNvCxnSpPr/>
            <p:nvPr/>
          </p:nvCxnSpPr>
          <p:spPr>
            <a:xfrm>
              <a:off x="3214540" y="2255366"/>
              <a:ext cx="0" cy="1932495"/>
            </a:xfrm>
            <a:prstGeom prst="line">
              <a:avLst/>
            </a:prstGeom>
            <a:ln w="76200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1E8E5EAA-CB27-4967-BF26-B1F51927E992}"/>
                </a:ext>
              </a:extLst>
            </p:cNvPr>
            <p:cNvCxnSpPr/>
            <p:nvPr/>
          </p:nvCxnSpPr>
          <p:spPr>
            <a:xfrm>
              <a:off x="8250024" y="2255366"/>
              <a:ext cx="0" cy="1932495"/>
            </a:xfrm>
            <a:prstGeom prst="line">
              <a:avLst/>
            </a:prstGeom>
            <a:ln w="76200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6E62F904-7835-4498-BDA0-AAC0944B9337}"/>
              </a:ext>
            </a:extLst>
          </p:cNvPr>
          <p:cNvCxnSpPr>
            <a:cxnSpLocks/>
          </p:cNvCxnSpPr>
          <p:nvPr/>
        </p:nvCxnSpPr>
        <p:spPr>
          <a:xfrm flipH="1">
            <a:off x="2381251" y="3178025"/>
            <a:ext cx="7296149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ítulo 1">
            <a:extLst>
              <a:ext uri="{FF2B5EF4-FFF2-40B4-BE49-F238E27FC236}">
                <a16:creationId xmlns:a16="http://schemas.microsoft.com/office/drawing/2014/main" id="{DF324252-D65E-4BF2-B3D6-19F75BEC5956}"/>
              </a:ext>
            </a:extLst>
          </p:cNvPr>
          <p:cNvSpPr txBox="1">
            <a:spLocks/>
          </p:cNvSpPr>
          <p:nvPr/>
        </p:nvSpPr>
        <p:spPr>
          <a:xfrm>
            <a:off x="2381250" y="3656571"/>
            <a:ext cx="7296149" cy="122795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defPPr>
              <a:defRPr lang="es-P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400" b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badi" panose="020B0604020104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s-MX" sz="4000" dirty="0">
                <a:solidFill>
                  <a:srgbClr val="00B0F0"/>
                </a:solidFill>
              </a:rPr>
              <a:t>U. F. OBRAS y U.F. DE SUPERVISIÓN Y LIQUIDACIONES</a:t>
            </a:r>
            <a:endParaRPr lang="es-PE" sz="4000" dirty="0">
              <a:solidFill>
                <a:srgbClr val="00B0F0"/>
              </a:solidFill>
            </a:endParaRP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43400E6F-4AFA-4D36-AAAF-E9F04BFC4B20}"/>
              </a:ext>
            </a:extLst>
          </p:cNvPr>
          <p:cNvCxnSpPr>
            <a:cxnSpLocks/>
          </p:cNvCxnSpPr>
          <p:nvPr/>
        </p:nvCxnSpPr>
        <p:spPr>
          <a:xfrm flipH="1">
            <a:off x="2343151" y="5292575"/>
            <a:ext cx="7296149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4243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63785A6-C743-839E-D081-287844927E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599" y="1373944"/>
            <a:ext cx="5597575" cy="2623795"/>
          </a:xfrm>
        </p:spPr>
        <p:txBody>
          <a:bodyPr>
            <a:normAutofit fontScale="92500" lnSpcReduction="10000"/>
          </a:bodyPr>
          <a:lstStyle/>
          <a:p>
            <a:r>
              <a:rPr lang="es-MX" sz="2400" b="1" dirty="0"/>
              <a:t>SECTOR AGRICULTURA:</a:t>
            </a:r>
          </a:p>
          <a:p>
            <a:endParaRPr lang="es-MX" sz="1000" b="1" dirty="0"/>
          </a:p>
          <a:p>
            <a:pPr algn="just"/>
            <a:r>
              <a:rPr lang="es-MX" sz="1600" dirty="0"/>
              <a:t> </a:t>
            </a:r>
            <a:r>
              <a:rPr lang="es-MX" sz="1400" dirty="0"/>
              <a:t>Se culminaron cinco importantes obras de mejoramiento de canales de riego en sectores agrícolas de las provincias del Santa y de Huarmey. </a:t>
            </a:r>
          </a:p>
          <a:p>
            <a:pPr algn="just"/>
            <a:endParaRPr lang="es-MX" sz="1050" dirty="0"/>
          </a:p>
          <a:p>
            <a:pPr algn="just"/>
            <a:r>
              <a:rPr lang="es-MX" sz="1600" dirty="0"/>
              <a:t>Estas obras abarcan una extensión de terreno de </a:t>
            </a:r>
            <a:r>
              <a:rPr lang="es-MX" sz="1600" b="1" dirty="0"/>
              <a:t>7,898 hectáreas</a:t>
            </a:r>
            <a:r>
              <a:rPr lang="es-MX" sz="1600" dirty="0"/>
              <a:t>, distribuidas en Cascajal, Lacramarca Alta, Lacramarca Baja y </a:t>
            </a:r>
            <a:r>
              <a:rPr lang="es-MX" sz="1600" dirty="0" err="1"/>
              <a:t>Vinzos</a:t>
            </a:r>
            <a:r>
              <a:rPr lang="es-MX" sz="1600" dirty="0"/>
              <a:t>, sectores rurales del distrito de Chimbote (Santa) y en Santa Cruz, en el distrito de </a:t>
            </a:r>
            <a:r>
              <a:rPr lang="es-MX" sz="1600" dirty="0" err="1"/>
              <a:t>Cochapetí</a:t>
            </a:r>
            <a:r>
              <a:rPr lang="es-MX" sz="1600" dirty="0"/>
              <a:t> (Huarmey), </a:t>
            </a:r>
            <a:r>
              <a:rPr lang="es-MX" sz="1600" b="1" dirty="0"/>
              <a:t>beneficiando directamente a más de 500 agricultores de la zona costa de Áncash. </a:t>
            </a:r>
            <a:endParaRPr lang="es-PE" sz="1600" b="1" dirty="0"/>
          </a:p>
        </p:txBody>
      </p:sp>
      <p:sp>
        <p:nvSpPr>
          <p:cNvPr id="7" name="Explosión: 14 puntos 6">
            <a:extLst>
              <a:ext uri="{FF2B5EF4-FFF2-40B4-BE49-F238E27FC236}">
                <a16:creationId xmlns:a16="http://schemas.microsoft.com/office/drawing/2014/main" id="{FD77A5CE-FE03-48C2-987C-BDD0517481AF}"/>
              </a:ext>
            </a:extLst>
          </p:cNvPr>
          <p:cNvSpPr/>
          <p:nvPr/>
        </p:nvSpPr>
        <p:spPr>
          <a:xfrm rot="21409206">
            <a:off x="19492" y="5122106"/>
            <a:ext cx="6007440" cy="1447800"/>
          </a:xfrm>
          <a:prstGeom prst="irregularSeal2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>
                <a:solidFill>
                  <a:srgbClr val="FF0000"/>
                </a:solidFill>
              </a:rPr>
              <a:t>17,716,826.50</a:t>
            </a:r>
            <a:endParaRPr lang="es-PE" sz="3200" b="1" dirty="0">
              <a:solidFill>
                <a:srgbClr val="FF0000"/>
              </a:solidFill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2278A675-3FD9-4A15-B8CB-D357530083D0}"/>
              </a:ext>
            </a:extLst>
          </p:cNvPr>
          <p:cNvSpPr/>
          <p:nvPr/>
        </p:nvSpPr>
        <p:spPr>
          <a:xfrm>
            <a:off x="376825" y="4289641"/>
            <a:ext cx="5292774" cy="609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>
                <a:solidFill>
                  <a:srgbClr val="FF0000"/>
                </a:solidFill>
              </a:rPr>
              <a:t>15 km de canales de concreto</a:t>
            </a:r>
            <a:endParaRPr lang="es-PE" sz="2800" b="1" dirty="0">
              <a:solidFill>
                <a:srgbClr val="FF0000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D4899D7-2503-49E9-BFD5-6B30B2DB6760}"/>
              </a:ext>
            </a:extLst>
          </p:cNvPr>
          <p:cNvSpPr txBox="1"/>
          <p:nvPr/>
        </p:nvSpPr>
        <p:spPr>
          <a:xfrm rot="20128170">
            <a:off x="382237" y="5267703"/>
            <a:ext cx="1578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FF0000"/>
                </a:solidFill>
                <a:highlight>
                  <a:srgbClr val="FFFF00"/>
                </a:highlight>
              </a:rPr>
              <a:t>INVERSIÓN</a:t>
            </a:r>
            <a:endParaRPr lang="es-PE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0A62457-0832-9382-EB1E-129B34A32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878237"/>
            <a:ext cx="5379086" cy="556574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47BF48B-9391-4DAE-A20E-DAB8729A3ED7}"/>
              </a:ext>
            </a:extLst>
          </p:cNvPr>
          <p:cNvSpPr txBox="1"/>
          <p:nvPr/>
        </p:nvSpPr>
        <p:spPr>
          <a:xfrm>
            <a:off x="948104" y="69816"/>
            <a:ext cx="102957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s-PE" sz="3600" b="1" i="0" u="none" strike="noStrike" dirty="0">
                <a:solidFill>
                  <a:srgbClr val="00B0F0"/>
                </a:solidFill>
                <a:effectLst/>
                <a:latin typeface="Abadi" panose="020B0604020104020204" pitchFamily="34" charset="0"/>
              </a:rPr>
              <a:t>UNIDAD FUNCIONAL DE OBRAS</a:t>
            </a:r>
            <a:endParaRPr lang="es-PE" sz="3600" dirty="0">
              <a:solidFill>
                <a:srgbClr val="00B0F0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4555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63785A6-C743-839E-D081-287844927E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2583" y="1543050"/>
            <a:ext cx="6086060" cy="3016210"/>
          </a:xfrm>
        </p:spPr>
        <p:txBody>
          <a:bodyPr>
            <a:normAutofit lnSpcReduction="10000"/>
          </a:bodyPr>
          <a:lstStyle/>
          <a:p>
            <a:r>
              <a:rPr lang="es-MX" sz="2400" b="1" dirty="0"/>
              <a:t>SECTOR EDUCACIÓN:</a:t>
            </a:r>
          </a:p>
          <a:p>
            <a:endParaRPr lang="es-MX" sz="2400" b="1" dirty="0"/>
          </a:p>
          <a:p>
            <a:r>
              <a:rPr lang="es-MX" sz="1600" dirty="0"/>
              <a:t>POLITÉCNICO NACIONAL DEL SANTA – EN LICITACIÓN</a:t>
            </a:r>
          </a:p>
          <a:p>
            <a:endParaRPr lang="es-MX" sz="1600" dirty="0"/>
          </a:p>
          <a:p>
            <a:r>
              <a:rPr lang="es-MX" sz="1600" dirty="0"/>
              <a:t>I. E. GOLFO PÉRSICO EN NUEVO CHIMBOTE – EN EJECUCIÓN</a:t>
            </a:r>
          </a:p>
          <a:p>
            <a:pPr marL="400050" indent="-400050">
              <a:buAutoNum type="romanUcPeriod"/>
            </a:pPr>
            <a:endParaRPr lang="es-MX" sz="1500" dirty="0"/>
          </a:p>
          <a:p>
            <a:r>
              <a:rPr lang="es-MX" sz="1500" dirty="0"/>
              <a:t>I. E. 88202 HUACHAULLO – PALLASCA – OBRA CULMINADA</a:t>
            </a:r>
          </a:p>
          <a:p>
            <a:endParaRPr lang="es-MX" sz="1500" dirty="0"/>
          </a:p>
          <a:p>
            <a:r>
              <a:rPr lang="es-MX" sz="1500" dirty="0"/>
              <a:t>I. E 89509 AMANDA MIASTA GUTIERREZ – NEPEÑA – EN EJECUCIÓN</a:t>
            </a:r>
          </a:p>
          <a:p>
            <a:endParaRPr lang="es-PE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EF952CF-5E17-4506-9F2F-5CC46F4D8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3163" y="1066800"/>
            <a:ext cx="3699440" cy="226261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3" name="Explosión: 14 puntos 12">
            <a:extLst>
              <a:ext uri="{FF2B5EF4-FFF2-40B4-BE49-F238E27FC236}">
                <a16:creationId xmlns:a16="http://schemas.microsoft.com/office/drawing/2014/main" id="{EB71BB4A-CAF7-4477-9605-E1EBB5310A63}"/>
              </a:ext>
            </a:extLst>
          </p:cNvPr>
          <p:cNvSpPr/>
          <p:nvPr/>
        </p:nvSpPr>
        <p:spPr>
          <a:xfrm rot="21199070">
            <a:off x="28710" y="4794054"/>
            <a:ext cx="6241363" cy="1546862"/>
          </a:xfrm>
          <a:prstGeom prst="irregularSeal2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>
                <a:solidFill>
                  <a:srgbClr val="FF0000"/>
                </a:solidFill>
              </a:rPr>
              <a:t>69,623,496.07</a:t>
            </a:r>
            <a:endParaRPr lang="es-PE" sz="3200" b="1" dirty="0">
              <a:solidFill>
                <a:srgbClr val="FF0000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87807E4-53A6-49E3-8A13-0C20B325A51E}"/>
              </a:ext>
            </a:extLst>
          </p:cNvPr>
          <p:cNvSpPr txBox="1"/>
          <p:nvPr/>
        </p:nvSpPr>
        <p:spPr>
          <a:xfrm rot="20128170">
            <a:off x="564212" y="5110515"/>
            <a:ext cx="1578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FF0000"/>
                </a:solidFill>
                <a:highlight>
                  <a:srgbClr val="FFFF00"/>
                </a:highlight>
              </a:rPr>
              <a:t>INVERSIÓN</a:t>
            </a:r>
            <a:endParaRPr lang="es-PE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3" name="Imagen 2" descr="Un grupo de personas frente a un edificio&#10;&#10;Descripción generada automáticamente con confianza media">
            <a:extLst>
              <a:ext uri="{FF2B5EF4-FFF2-40B4-BE49-F238E27FC236}">
                <a16:creationId xmlns:a16="http://schemas.microsoft.com/office/drawing/2014/main" id="{FD19B2C8-9A36-7BEB-841D-96A6B89DD1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4144" y="1066800"/>
            <a:ext cx="2865273" cy="223539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27C6D97-6AA8-C7C4-1A90-86E1786308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859" y="3302197"/>
            <a:ext cx="4814570" cy="227076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805F7A80-CB39-45C9-AA90-189D4F26D0EC}"/>
              </a:ext>
            </a:extLst>
          </p:cNvPr>
          <p:cNvSpPr txBox="1"/>
          <p:nvPr/>
        </p:nvSpPr>
        <p:spPr>
          <a:xfrm>
            <a:off x="948104" y="69816"/>
            <a:ext cx="102957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s-PE" sz="3600" b="1" i="0" u="none" strike="noStrike" dirty="0">
                <a:solidFill>
                  <a:srgbClr val="00B0F0"/>
                </a:solidFill>
                <a:effectLst/>
                <a:latin typeface="Abadi" panose="020B0604020104020204" pitchFamily="34" charset="0"/>
              </a:rPr>
              <a:t>UNIDAD FUNCIONAL DE OBRAS</a:t>
            </a:r>
            <a:endParaRPr lang="es-PE" sz="3600" dirty="0">
              <a:solidFill>
                <a:srgbClr val="00B0F0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6569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63785A6-C743-839E-D081-287844927E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599" y="1600200"/>
            <a:ext cx="5867401" cy="3410426"/>
          </a:xfrm>
        </p:spPr>
        <p:txBody>
          <a:bodyPr>
            <a:normAutofit fontScale="92500" lnSpcReduction="20000"/>
          </a:bodyPr>
          <a:lstStyle/>
          <a:p>
            <a:r>
              <a:rPr lang="es-MX" sz="2400" b="1" dirty="0"/>
              <a:t>SECTOR ELECTRIFICACIÓN:</a:t>
            </a:r>
          </a:p>
          <a:p>
            <a:endParaRPr lang="es-MX" sz="500" b="1" dirty="0"/>
          </a:p>
          <a:p>
            <a:pPr algn="just"/>
            <a:r>
              <a:rPr lang="es-MX" sz="1600" dirty="0"/>
              <a:t>Inicio la ejecución del proyecto de electrificación en los anexos de Cascajal estas son: Lacramarca Baja, Carrizales, Túpac Amaru, La Mora y Las Lomas, quienes </a:t>
            </a:r>
            <a:r>
              <a:rPr lang="es-MX" b="1" dirty="0"/>
              <a:t>no cuentan con ese servicio básico y llevaban postergados por las autoridades durante 20 años.</a:t>
            </a:r>
          </a:p>
          <a:p>
            <a:pPr algn="just"/>
            <a:r>
              <a:rPr lang="es-MX" sz="1600" dirty="0"/>
              <a:t> </a:t>
            </a:r>
          </a:p>
          <a:p>
            <a:pPr algn="just"/>
            <a:r>
              <a:rPr lang="es-MX" sz="2400" b="1" dirty="0"/>
              <a:t>Beneficiará a más de 1000 familias </a:t>
            </a:r>
            <a:r>
              <a:rPr lang="es-MX" sz="1600" dirty="0"/>
              <a:t>de la zona rural del distrito de Chimbote</a:t>
            </a:r>
          </a:p>
          <a:p>
            <a:pPr algn="just"/>
            <a:endParaRPr lang="es-MX" sz="1600" b="1" dirty="0"/>
          </a:p>
          <a:p>
            <a:pPr algn="just"/>
            <a:r>
              <a:rPr lang="es-MX" sz="1600" b="1" dirty="0"/>
              <a:t>INICIO DE LA OBRA JUNIO 2,024</a:t>
            </a:r>
            <a:endParaRPr lang="es-PE" sz="1600" b="1" dirty="0"/>
          </a:p>
        </p:txBody>
      </p:sp>
      <p:sp>
        <p:nvSpPr>
          <p:cNvPr id="7" name="Explosión: 14 puntos 6">
            <a:extLst>
              <a:ext uri="{FF2B5EF4-FFF2-40B4-BE49-F238E27FC236}">
                <a16:creationId xmlns:a16="http://schemas.microsoft.com/office/drawing/2014/main" id="{FD77A5CE-FE03-48C2-987C-BDD0517481AF}"/>
              </a:ext>
            </a:extLst>
          </p:cNvPr>
          <p:cNvSpPr/>
          <p:nvPr/>
        </p:nvSpPr>
        <p:spPr>
          <a:xfrm rot="21409206">
            <a:off x="35666" y="5030783"/>
            <a:ext cx="5833182" cy="1447800"/>
          </a:xfrm>
          <a:prstGeom prst="irregularSeal2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>
                <a:solidFill>
                  <a:srgbClr val="FF0000"/>
                </a:solidFill>
              </a:rPr>
              <a:t>9,946,184.40</a:t>
            </a:r>
            <a:endParaRPr lang="es-PE" sz="3200" b="1" dirty="0">
              <a:solidFill>
                <a:srgbClr val="FF0000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D4899D7-2503-49E9-BFD5-6B30B2DB6760}"/>
              </a:ext>
            </a:extLst>
          </p:cNvPr>
          <p:cNvSpPr txBox="1"/>
          <p:nvPr/>
        </p:nvSpPr>
        <p:spPr>
          <a:xfrm rot="20128170">
            <a:off x="346867" y="5391295"/>
            <a:ext cx="1578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FF0000"/>
                </a:solidFill>
                <a:highlight>
                  <a:srgbClr val="FFFF00"/>
                </a:highlight>
              </a:rPr>
              <a:t>INVERSIÓN</a:t>
            </a:r>
            <a:endParaRPr lang="es-PE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4" name="Imagen 3" descr="Un camión de construcción&#10;&#10;Descripción generada automáticamente con confianza baja">
            <a:extLst>
              <a:ext uri="{FF2B5EF4-FFF2-40B4-BE49-F238E27FC236}">
                <a16:creationId xmlns:a16="http://schemas.microsoft.com/office/drawing/2014/main" id="{22D33D59-88F0-8E2D-A6A2-844FD4B4BC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13"/>
          <a:stretch/>
        </p:blipFill>
        <p:spPr>
          <a:xfrm>
            <a:off x="6307849" y="1543050"/>
            <a:ext cx="5624761" cy="420483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7164648-5F23-434D-BE24-5CAD4628F9EA}"/>
              </a:ext>
            </a:extLst>
          </p:cNvPr>
          <p:cNvSpPr txBox="1"/>
          <p:nvPr/>
        </p:nvSpPr>
        <p:spPr>
          <a:xfrm>
            <a:off x="948104" y="69816"/>
            <a:ext cx="102957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s-PE" sz="3600" b="1" i="0" u="none" strike="noStrike" dirty="0">
                <a:solidFill>
                  <a:srgbClr val="00B0F0"/>
                </a:solidFill>
                <a:effectLst/>
                <a:latin typeface="Abadi" panose="020B0604020104020204" pitchFamily="34" charset="0"/>
              </a:rPr>
              <a:t>UNIDAD FUNCIONAL DE OBRAS</a:t>
            </a:r>
            <a:endParaRPr lang="es-PE" sz="3600" dirty="0">
              <a:solidFill>
                <a:srgbClr val="00B0F0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8375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4">
            <a:extLst>
              <a:ext uri="{FF2B5EF4-FFF2-40B4-BE49-F238E27FC236}">
                <a16:creationId xmlns:a16="http://schemas.microsoft.com/office/drawing/2014/main" id="{F0000C86-5611-D90E-3FD3-9121CC8EC6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599" y="1847850"/>
            <a:ext cx="5867401" cy="2492990"/>
          </a:xfrm>
        </p:spPr>
        <p:txBody>
          <a:bodyPr>
            <a:normAutofit lnSpcReduction="10000"/>
          </a:bodyPr>
          <a:lstStyle/>
          <a:p>
            <a:r>
              <a:rPr lang="es-MX" sz="2400" b="1" dirty="0"/>
              <a:t>SERVICIOS DE DESCOLMATACION:</a:t>
            </a:r>
          </a:p>
          <a:p>
            <a:endParaRPr lang="es-MX" sz="1000" b="1" dirty="0"/>
          </a:p>
          <a:p>
            <a:pPr algn="just"/>
            <a:r>
              <a:rPr lang="es-PE" sz="16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 realizaron 10 actividades de servicios por peligro inminente ante la llegada del Fenómeno del niño global (2023-2024), en las zonas de la provincia del Santa. </a:t>
            </a:r>
          </a:p>
          <a:p>
            <a:pPr algn="just"/>
            <a:endParaRPr lang="es-PE" sz="1600" dirty="0">
              <a:latin typeface="Arial Narrow" panose="020B0606020202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r>
              <a:rPr lang="es-PE" sz="16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Como solución de medida</a:t>
            </a:r>
            <a:r>
              <a:rPr lang="es-PE" sz="1600" dirty="0">
                <a:latin typeface="Arial Narrow" panose="020B0606020202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 y acciones inmediatas y necesarias para la reducción del alto riesgo existentes, con ello evitar los desbordes de ríos y/o quebradas.</a:t>
            </a:r>
            <a:endParaRPr lang="es-PE" sz="1600" dirty="0">
              <a:effectLst/>
              <a:latin typeface="Arial Narrow" panose="020B0606020202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endParaRPr lang="es-PE" sz="1600" b="1" dirty="0"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Explosión: 14 puntos 6">
            <a:extLst>
              <a:ext uri="{FF2B5EF4-FFF2-40B4-BE49-F238E27FC236}">
                <a16:creationId xmlns:a16="http://schemas.microsoft.com/office/drawing/2014/main" id="{4D8712DB-EA72-B681-D14E-2BDF727251BF}"/>
              </a:ext>
            </a:extLst>
          </p:cNvPr>
          <p:cNvSpPr/>
          <p:nvPr/>
        </p:nvSpPr>
        <p:spPr>
          <a:xfrm rot="21409206">
            <a:off x="-116735" y="4613597"/>
            <a:ext cx="5833182" cy="1447800"/>
          </a:xfrm>
          <a:prstGeom prst="irregularSeal2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>
                <a:solidFill>
                  <a:srgbClr val="FF0000"/>
                </a:solidFill>
              </a:rPr>
              <a:t>6,703,262.45</a:t>
            </a:r>
            <a:endParaRPr lang="es-PE" sz="3200" b="1" dirty="0">
              <a:solidFill>
                <a:srgbClr val="FF0000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5EBC3DE-BCC2-8295-C89F-A7DB4659D31E}"/>
              </a:ext>
            </a:extLst>
          </p:cNvPr>
          <p:cNvSpPr txBox="1"/>
          <p:nvPr/>
        </p:nvSpPr>
        <p:spPr>
          <a:xfrm rot="20128170">
            <a:off x="159312" y="4695162"/>
            <a:ext cx="1578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FF0000"/>
                </a:solidFill>
                <a:highlight>
                  <a:srgbClr val="FFFF00"/>
                </a:highlight>
              </a:rPr>
              <a:t>INVERSIÓN</a:t>
            </a:r>
            <a:endParaRPr lang="es-PE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134EB83B-0FC6-FF50-4ABD-CE78310D6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1" y="1209338"/>
            <a:ext cx="5638800" cy="482032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CD196B0-D912-4FAE-BDF9-47F02975E7F1}"/>
              </a:ext>
            </a:extLst>
          </p:cNvPr>
          <p:cNvSpPr txBox="1"/>
          <p:nvPr/>
        </p:nvSpPr>
        <p:spPr>
          <a:xfrm>
            <a:off x="948104" y="69816"/>
            <a:ext cx="102957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s-PE" sz="3600" b="1" i="0" u="none" strike="noStrike" dirty="0">
                <a:solidFill>
                  <a:srgbClr val="00B0F0"/>
                </a:solidFill>
                <a:effectLst/>
                <a:latin typeface="Abadi" panose="020B0604020104020204" pitchFamily="34" charset="0"/>
              </a:rPr>
              <a:t>UNIDAD FUNCIONAL DE OBRAS</a:t>
            </a:r>
            <a:endParaRPr lang="es-PE" sz="3600" dirty="0">
              <a:solidFill>
                <a:srgbClr val="00B0F0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9852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63785A6-C743-839E-D081-287844927E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599" y="1295400"/>
            <a:ext cx="11551976" cy="3108543"/>
          </a:xfrm>
        </p:spPr>
        <p:txBody>
          <a:bodyPr>
            <a:normAutofit fontScale="92500"/>
          </a:bodyPr>
          <a:lstStyle/>
          <a:p>
            <a:r>
              <a:rPr lang="es-MX" sz="2400" b="1" dirty="0"/>
              <a:t>TRANSFERENCIA DE OBRAS:</a:t>
            </a:r>
          </a:p>
          <a:p>
            <a:r>
              <a:rPr lang="es-MX" sz="2400" dirty="0"/>
              <a:t>Más de 14 años sin transferir obras ejecutadas por un monto de 1,182 MILLONES en activos contables </a:t>
            </a:r>
          </a:p>
          <a:p>
            <a:r>
              <a:rPr lang="es-MX" sz="2400" dirty="0"/>
              <a:t>A LA FECHA SE TRANSFIRIERON 38 OBRAS POR UN IMPORTE DE 184,552.101.35 mil.</a:t>
            </a:r>
          </a:p>
          <a:p>
            <a:r>
              <a:rPr lang="es-MX" sz="2400" dirty="0"/>
              <a:t>A LAS ENTIDADES RECEPTORA COMO SON : UGEL SANTA, UGEL PALLASCA, MUNICIPALIDAD PROVINCIAL DEL SANTA.</a:t>
            </a:r>
          </a:p>
          <a:p>
            <a:r>
              <a:rPr lang="es-MX" sz="2400" dirty="0"/>
              <a:t>Se tiene en tramite de transferencia 7 obras con SEDACHIMBOTE por un importe de 84,378,146.67 millones</a:t>
            </a:r>
          </a:p>
          <a:p>
            <a:endParaRPr lang="es-MX" sz="1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D4899D7-2503-49E9-BFD5-6B30B2DB6760}"/>
              </a:ext>
            </a:extLst>
          </p:cNvPr>
          <p:cNvSpPr txBox="1"/>
          <p:nvPr/>
        </p:nvSpPr>
        <p:spPr>
          <a:xfrm rot="20128170">
            <a:off x="7486885" y="4586046"/>
            <a:ext cx="849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FF0000"/>
                </a:solidFill>
                <a:highlight>
                  <a:srgbClr val="FFFF00"/>
                </a:highlight>
              </a:rPr>
              <a:t>TOTAL</a:t>
            </a:r>
            <a:endParaRPr lang="es-PE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33ABE493-785F-4E8C-A64D-3DC1C1FD361C}"/>
              </a:ext>
            </a:extLst>
          </p:cNvPr>
          <p:cNvSpPr/>
          <p:nvPr/>
        </p:nvSpPr>
        <p:spPr>
          <a:xfrm>
            <a:off x="7543800" y="4996804"/>
            <a:ext cx="4539235" cy="7620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>
                <a:solidFill>
                  <a:srgbClr val="FF0000"/>
                </a:solidFill>
              </a:rPr>
              <a:t>S/. 285,423,765.75 = 24.14%</a:t>
            </a:r>
            <a:endParaRPr lang="es-PE" dirty="0"/>
          </a:p>
        </p:txBody>
      </p:sp>
      <p:pic>
        <p:nvPicPr>
          <p:cNvPr id="4" name="Imagen 3" descr="Tabla&#10;&#10;Descripción generada automáticamente">
            <a:extLst>
              <a:ext uri="{FF2B5EF4-FFF2-40B4-BE49-F238E27FC236}">
                <a16:creationId xmlns:a16="http://schemas.microsoft.com/office/drawing/2014/main" id="{2A91E943-7156-6224-E4B0-B7914972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5" y="4350182"/>
            <a:ext cx="7339585" cy="227924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D8FF048-BC53-40A1-BC1D-4426901CB5F2}"/>
              </a:ext>
            </a:extLst>
          </p:cNvPr>
          <p:cNvSpPr txBox="1"/>
          <p:nvPr/>
        </p:nvSpPr>
        <p:spPr>
          <a:xfrm>
            <a:off x="948104" y="69816"/>
            <a:ext cx="102957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s-PE" sz="3600" b="1" i="0" u="none" strike="noStrike" dirty="0">
                <a:solidFill>
                  <a:srgbClr val="00B0F0"/>
                </a:solidFill>
                <a:effectLst/>
                <a:latin typeface="Abadi" panose="020B0604020104020204" pitchFamily="34" charset="0"/>
              </a:rPr>
              <a:t>UNIDAD FUNCIONAL DE OBRAS</a:t>
            </a:r>
            <a:endParaRPr lang="es-PE" sz="3600" dirty="0">
              <a:solidFill>
                <a:srgbClr val="00B0F0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4209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E5B20D42-7891-423A-8B57-C05BF829ECE1}"/>
              </a:ext>
            </a:extLst>
          </p:cNvPr>
          <p:cNvSpPr txBox="1">
            <a:spLocks/>
          </p:cNvSpPr>
          <p:nvPr/>
        </p:nvSpPr>
        <p:spPr>
          <a:xfrm>
            <a:off x="3871274" y="1337995"/>
            <a:ext cx="4449452" cy="156551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defPPr>
              <a:defRPr lang="es-P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400" b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badi" panose="020B0604020104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s-MX" sz="3700" dirty="0"/>
              <a:t>SUBGERENCIA DE INFRAESTRUCTURA Y GESTION AMBIENTAL</a:t>
            </a:r>
            <a:endParaRPr lang="es-PE" sz="3700" dirty="0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9A08661D-1B5E-41CF-BBFC-9622219A622B}"/>
              </a:ext>
            </a:extLst>
          </p:cNvPr>
          <p:cNvGrpSpPr/>
          <p:nvPr/>
        </p:nvGrpSpPr>
        <p:grpSpPr>
          <a:xfrm>
            <a:off x="3739299" y="1082525"/>
            <a:ext cx="4713402" cy="1924925"/>
            <a:chOff x="3214540" y="2255366"/>
            <a:chExt cx="5035484" cy="1932495"/>
          </a:xfrm>
        </p:grpSpPr>
        <p:cxnSp>
          <p:nvCxnSpPr>
            <p:cNvPr id="9" name="Conector recto 8">
              <a:extLst>
                <a:ext uri="{FF2B5EF4-FFF2-40B4-BE49-F238E27FC236}">
                  <a16:creationId xmlns:a16="http://schemas.microsoft.com/office/drawing/2014/main" id="{8910473E-A7E7-42F8-BE39-DD5C62C2DD43}"/>
                </a:ext>
              </a:extLst>
            </p:cNvPr>
            <p:cNvCxnSpPr/>
            <p:nvPr/>
          </p:nvCxnSpPr>
          <p:spPr>
            <a:xfrm>
              <a:off x="3214540" y="2255366"/>
              <a:ext cx="0" cy="1932495"/>
            </a:xfrm>
            <a:prstGeom prst="line">
              <a:avLst/>
            </a:prstGeom>
            <a:ln w="76200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1E8E5EAA-CB27-4967-BF26-B1F51927E992}"/>
                </a:ext>
              </a:extLst>
            </p:cNvPr>
            <p:cNvCxnSpPr/>
            <p:nvPr/>
          </p:nvCxnSpPr>
          <p:spPr>
            <a:xfrm>
              <a:off x="8250024" y="2255366"/>
              <a:ext cx="0" cy="1932495"/>
            </a:xfrm>
            <a:prstGeom prst="line">
              <a:avLst/>
            </a:prstGeom>
            <a:ln w="76200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6E62F904-7835-4498-BDA0-AAC0944B9337}"/>
              </a:ext>
            </a:extLst>
          </p:cNvPr>
          <p:cNvCxnSpPr>
            <a:cxnSpLocks/>
          </p:cNvCxnSpPr>
          <p:nvPr/>
        </p:nvCxnSpPr>
        <p:spPr>
          <a:xfrm flipH="1">
            <a:off x="2381251" y="3178025"/>
            <a:ext cx="7296149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ítulo 1">
            <a:extLst>
              <a:ext uri="{FF2B5EF4-FFF2-40B4-BE49-F238E27FC236}">
                <a16:creationId xmlns:a16="http://schemas.microsoft.com/office/drawing/2014/main" id="{DF324252-D65E-4BF2-B3D6-19F75BEC5956}"/>
              </a:ext>
            </a:extLst>
          </p:cNvPr>
          <p:cNvSpPr txBox="1">
            <a:spLocks/>
          </p:cNvSpPr>
          <p:nvPr/>
        </p:nvSpPr>
        <p:spPr>
          <a:xfrm>
            <a:off x="2381250" y="3656571"/>
            <a:ext cx="7296149" cy="88905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defPPr>
              <a:defRPr lang="es-P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400" b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badi" panose="020B0604020104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s-MX" sz="4000" dirty="0">
                <a:solidFill>
                  <a:srgbClr val="00B0F0"/>
                </a:solidFill>
              </a:rPr>
              <a:t>UF. DE ESTUDIOS Y PROYECTOS</a:t>
            </a:r>
            <a:endParaRPr lang="es-PE" sz="4000" dirty="0">
              <a:solidFill>
                <a:srgbClr val="00B0F0"/>
              </a:solidFill>
            </a:endParaRP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43400E6F-4AFA-4D36-AAAF-E9F04BFC4B20}"/>
              </a:ext>
            </a:extLst>
          </p:cNvPr>
          <p:cNvCxnSpPr>
            <a:cxnSpLocks/>
          </p:cNvCxnSpPr>
          <p:nvPr/>
        </p:nvCxnSpPr>
        <p:spPr>
          <a:xfrm flipH="1">
            <a:off x="2343151" y="5292575"/>
            <a:ext cx="7296149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11502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85EE9AFD-7416-FC9D-7362-CB3A0AB41638}"/>
              </a:ext>
            </a:extLst>
          </p:cNvPr>
          <p:cNvSpPr txBox="1"/>
          <p:nvPr/>
        </p:nvSpPr>
        <p:spPr>
          <a:xfrm>
            <a:off x="1153577" y="44269"/>
            <a:ext cx="101289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s-PE" sz="2800" b="1" i="0" u="none" strike="noStrike" dirty="0">
                <a:solidFill>
                  <a:srgbClr val="2C6CB3"/>
                </a:solidFill>
                <a:effectLst/>
                <a:latin typeface="Abadi" panose="020B0604020104020204" pitchFamily="34" charset="0"/>
              </a:rPr>
              <a:t>ESTUDIOS DE PRE INVERSIÓN</a:t>
            </a:r>
            <a:endParaRPr lang="es-PE" sz="2800" dirty="0">
              <a:latin typeface="Abadi" panose="020B0604020104020204" pitchFamily="34" charset="0"/>
            </a:endParaRPr>
          </a:p>
        </p:txBody>
      </p:sp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E01022F8-9F57-4173-A594-2188035F82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3802582"/>
              </p:ext>
            </p:extLst>
          </p:nvPr>
        </p:nvGraphicFramePr>
        <p:xfrm>
          <a:off x="6218040" y="573352"/>
          <a:ext cx="5790496" cy="6352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3539">
                  <a:extLst>
                    <a:ext uri="{9D8B030D-6E8A-4147-A177-3AD203B41FA5}">
                      <a16:colId xmlns:a16="http://schemas.microsoft.com/office/drawing/2014/main" val="961142943"/>
                    </a:ext>
                  </a:extLst>
                </a:gridCol>
                <a:gridCol w="1431111">
                  <a:extLst>
                    <a:ext uri="{9D8B030D-6E8A-4147-A177-3AD203B41FA5}">
                      <a16:colId xmlns:a16="http://schemas.microsoft.com/office/drawing/2014/main" val="1795898507"/>
                    </a:ext>
                  </a:extLst>
                </a:gridCol>
                <a:gridCol w="880684">
                  <a:extLst>
                    <a:ext uri="{9D8B030D-6E8A-4147-A177-3AD203B41FA5}">
                      <a16:colId xmlns:a16="http://schemas.microsoft.com/office/drawing/2014/main" val="2936200970"/>
                    </a:ext>
                  </a:extLst>
                </a:gridCol>
                <a:gridCol w="2785162">
                  <a:extLst>
                    <a:ext uri="{9D8B030D-6E8A-4147-A177-3AD203B41FA5}">
                      <a16:colId xmlns:a16="http://schemas.microsoft.com/office/drawing/2014/main" val="3744803358"/>
                    </a:ext>
                  </a:extLst>
                </a:gridCol>
              </a:tblGrid>
              <a:tr h="236512">
                <a:tc>
                  <a:txBody>
                    <a:bodyPr/>
                    <a:lstStyle/>
                    <a:p>
                      <a:r>
                        <a:rPr lang="es-MX" sz="1400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dirty="0"/>
                        <a:t>SECTOR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dirty="0"/>
                        <a:t>CANT.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dirty="0"/>
                        <a:t>MONTO ESTIMADO DE INVERSIÓN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9189516"/>
                  </a:ext>
                </a:extLst>
              </a:tr>
              <a:tr h="330469">
                <a:tc>
                  <a:txBody>
                    <a:bodyPr/>
                    <a:lstStyle/>
                    <a:p>
                      <a:r>
                        <a:rPr lang="es-MX" sz="1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dirty="0"/>
                        <a:t>EDUCACIÓN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dirty="0"/>
                        <a:t>S/. 88´0000,000.00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739959"/>
                  </a:ext>
                </a:extLst>
              </a:tr>
            </a:tbl>
          </a:graphicData>
        </a:graphic>
      </p:graphicFrame>
      <p:graphicFrame>
        <p:nvGraphicFramePr>
          <p:cNvPr id="17" name="Tabla 4">
            <a:extLst>
              <a:ext uri="{FF2B5EF4-FFF2-40B4-BE49-F238E27FC236}">
                <a16:creationId xmlns:a16="http://schemas.microsoft.com/office/drawing/2014/main" id="{EAA815AB-ED6F-478A-B1FF-9E6306E64C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6036328"/>
              </p:ext>
            </p:extLst>
          </p:nvPr>
        </p:nvGraphicFramePr>
        <p:xfrm>
          <a:off x="279492" y="724075"/>
          <a:ext cx="4392992" cy="6463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834">
                  <a:extLst>
                    <a:ext uri="{9D8B030D-6E8A-4147-A177-3AD203B41FA5}">
                      <a16:colId xmlns:a16="http://schemas.microsoft.com/office/drawing/2014/main" val="961142943"/>
                    </a:ext>
                  </a:extLst>
                </a:gridCol>
                <a:gridCol w="826637">
                  <a:extLst>
                    <a:ext uri="{9D8B030D-6E8A-4147-A177-3AD203B41FA5}">
                      <a16:colId xmlns:a16="http://schemas.microsoft.com/office/drawing/2014/main" val="1795898507"/>
                    </a:ext>
                  </a:extLst>
                </a:gridCol>
                <a:gridCol w="773723">
                  <a:extLst>
                    <a:ext uri="{9D8B030D-6E8A-4147-A177-3AD203B41FA5}">
                      <a16:colId xmlns:a16="http://schemas.microsoft.com/office/drawing/2014/main" val="2936200970"/>
                    </a:ext>
                  </a:extLst>
                </a:gridCol>
                <a:gridCol w="2451798">
                  <a:extLst>
                    <a:ext uri="{9D8B030D-6E8A-4147-A177-3AD203B41FA5}">
                      <a16:colId xmlns:a16="http://schemas.microsoft.com/office/drawing/2014/main" val="3744803358"/>
                    </a:ext>
                  </a:extLst>
                </a:gridCol>
              </a:tblGrid>
              <a:tr h="324118">
                <a:tc>
                  <a:txBody>
                    <a:bodyPr/>
                    <a:lstStyle/>
                    <a:p>
                      <a:r>
                        <a:rPr lang="es-MX" sz="1400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dirty="0"/>
                        <a:t>SECTOR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dirty="0"/>
                        <a:t>CANT.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/>
                        <a:t>MONTO ESTIMADO DE INVERSIÓN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9189516"/>
                  </a:ext>
                </a:extLst>
              </a:tr>
              <a:tr h="322214">
                <a:tc>
                  <a:txBody>
                    <a:bodyPr/>
                    <a:lstStyle/>
                    <a:p>
                      <a:r>
                        <a:rPr lang="es-MX" sz="1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dirty="0"/>
                        <a:t>SALUD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MX" sz="1400" dirty="0"/>
                        <a:t>S/.  2´500,000.00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739959"/>
                  </a:ext>
                </a:extLst>
              </a:tr>
            </a:tbl>
          </a:graphicData>
        </a:graphic>
      </p:graphicFrame>
      <p:graphicFrame>
        <p:nvGraphicFramePr>
          <p:cNvPr id="21" name="Tabla 4">
            <a:extLst>
              <a:ext uri="{FF2B5EF4-FFF2-40B4-BE49-F238E27FC236}">
                <a16:creationId xmlns:a16="http://schemas.microsoft.com/office/drawing/2014/main" id="{A6B3B839-4A03-4F2D-9263-7D9B1BAC3A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1842660"/>
              </p:ext>
            </p:extLst>
          </p:nvPr>
        </p:nvGraphicFramePr>
        <p:xfrm>
          <a:off x="218146" y="2784695"/>
          <a:ext cx="3340799" cy="838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842">
                  <a:extLst>
                    <a:ext uri="{9D8B030D-6E8A-4147-A177-3AD203B41FA5}">
                      <a16:colId xmlns:a16="http://schemas.microsoft.com/office/drawing/2014/main" val="961142943"/>
                    </a:ext>
                  </a:extLst>
                </a:gridCol>
                <a:gridCol w="811298">
                  <a:extLst>
                    <a:ext uri="{9D8B030D-6E8A-4147-A177-3AD203B41FA5}">
                      <a16:colId xmlns:a16="http://schemas.microsoft.com/office/drawing/2014/main" val="1795898507"/>
                    </a:ext>
                  </a:extLst>
                </a:gridCol>
                <a:gridCol w="612949">
                  <a:extLst>
                    <a:ext uri="{9D8B030D-6E8A-4147-A177-3AD203B41FA5}">
                      <a16:colId xmlns:a16="http://schemas.microsoft.com/office/drawing/2014/main" val="2936200970"/>
                    </a:ext>
                  </a:extLst>
                </a:gridCol>
                <a:gridCol w="1639710">
                  <a:extLst>
                    <a:ext uri="{9D8B030D-6E8A-4147-A177-3AD203B41FA5}">
                      <a16:colId xmlns:a16="http://schemas.microsoft.com/office/drawing/2014/main" val="374480335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s-MX" sz="1100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100" dirty="0"/>
                        <a:t>SECTOR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100" dirty="0"/>
                        <a:t>CANT.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50" dirty="0"/>
                        <a:t>MONTO ESTIMADO DE INVERSIÓN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91895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1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000" dirty="0"/>
                        <a:t>RIEGO (CANALES)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1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100" dirty="0"/>
                        <a:t>S/.  45´000,000.00</a:t>
                      </a:r>
                    </a:p>
                    <a:p>
                      <a:endParaRPr lang="es-MX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739959"/>
                  </a:ext>
                </a:extLst>
              </a:tr>
            </a:tbl>
          </a:graphicData>
        </a:graphic>
      </p:graphicFrame>
      <p:pic>
        <p:nvPicPr>
          <p:cNvPr id="8" name="Imagen 7">
            <a:extLst>
              <a:ext uri="{FF2B5EF4-FFF2-40B4-BE49-F238E27FC236}">
                <a16:creationId xmlns:a16="http://schemas.microsoft.com/office/drawing/2014/main" id="{DA79CA76-7081-4982-8FD5-18FAA167C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952" y="2478520"/>
            <a:ext cx="2048256" cy="1507734"/>
          </a:xfrm>
          <a:prstGeom prst="rect">
            <a:avLst/>
          </a:prstGeom>
        </p:spPr>
      </p:pic>
      <p:pic>
        <p:nvPicPr>
          <p:cNvPr id="25" name="Imagen 24" descr="Edificio con letrero en la calle&#10;&#10;Descripción generada automáticamente con confianza baja">
            <a:extLst>
              <a:ext uri="{FF2B5EF4-FFF2-40B4-BE49-F238E27FC236}">
                <a16:creationId xmlns:a16="http://schemas.microsoft.com/office/drawing/2014/main" id="{89BA0E6D-DB13-4B31-BFBC-190CDDA64A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163" y="2477332"/>
            <a:ext cx="1714886" cy="1507733"/>
          </a:xfrm>
          <a:prstGeom prst="rect">
            <a:avLst/>
          </a:prstGeom>
        </p:spPr>
      </p:pic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6C362EA6-D0F8-493F-B2F2-F52A3D119B01}"/>
              </a:ext>
            </a:extLst>
          </p:cNvPr>
          <p:cNvCxnSpPr>
            <a:cxnSpLocks/>
          </p:cNvCxnSpPr>
          <p:nvPr/>
        </p:nvCxnSpPr>
        <p:spPr>
          <a:xfrm>
            <a:off x="6486321" y="1171849"/>
            <a:ext cx="587719" cy="1139273"/>
          </a:xfrm>
          <a:prstGeom prst="straightConnector1">
            <a:avLst/>
          </a:prstGeom>
          <a:ln w="57150"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uadroTexto 28">
            <a:extLst>
              <a:ext uri="{FF2B5EF4-FFF2-40B4-BE49-F238E27FC236}">
                <a16:creationId xmlns:a16="http://schemas.microsoft.com/office/drawing/2014/main" id="{4847066F-C660-4A99-890F-7A031B544844}"/>
              </a:ext>
            </a:extLst>
          </p:cNvPr>
          <p:cNvSpPr txBox="1"/>
          <p:nvPr/>
        </p:nvSpPr>
        <p:spPr>
          <a:xfrm rot="3487370">
            <a:off x="6497394" y="1694161"/>
            <a:ext cx="16838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I</a:t>
            </a:r>
            <a:r>
              <a:rPr lang="es-MX" sz="1200" dirty="0"/>
              <a:t>.E. YUGOSLAVIA (NVO </a:t>
            </a:r>
            <a:r>
              <a:rPr lang="es-MX" sz="1050" dirty="0"/>
              <a:t>CHIMBOTE</a:t>
            </a:r>
            <a:r>
              <a:rPr lang="es-MX" sz="1200" dirty="0"/>
              <a:t>)</a:t>
            </a:r>
            <a:endParaRPr lang="es-MX" sz="1400" dirty="0"/>
          </a:p>
        </p:txBody>
      </p:sp>
      <p:cxnSp>
        <p:nvCxnSpPr>
          <p:cNvPr id="31" name="Conector recto de flecha 30">
            <a:extLst>
              <a:ext uri="{FF2B5EF4-FFF2-40B4-BE49-F238E27FC236}">
                <a16:creationId xmlns:a16="http://schemas.microsoft.com/office/drawing/2014/main" id="{4E562911-2928-4908-9FD2-93C6AA911592}"/>
              </a:ext>
            </a:extLst>
          </p:cNvPr>
          <p:cNvCxnSpPr>
            <a:cxnSpLocks/>
          </p:cNvCxnSpPr>
          <p:nvPr/>
        </p:nvCxnSpPr>
        <p:spPr>
          <a:xfrm>
            <a:off x="7995467" y="1151897"/>
            <a:ext cx="1093754" cy="132535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uadroTexto 31">
            <a:extLst>
              <a:ext uri="{FF2B5EF4-FFF2-40B4-BE49-F238E27FC236}">
                <a16:creationId xmlns:a16="http://schemas.microsoft.com/office/drawing/2014/main" id="{A23AD8A6-08AD-481C-9EEB-FB8B480201BE}"/>
              </a:ext>
            </a:extLst>
          </p:cNvPr>
          <p:cNvSpPr txBox="1"/>
          <p:nvPr/>
        </p:nvSpPr>
        <p:spPr>
          <a:xfrm rot="13609819" flipV="1">
            <a:off x="8161029" y="1623868"/>
            <a:ext cx="1634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/>
              <a:t>I.E. INICIAL PILOTO SAN JACINTO - NEPEÑA</a:t>
            </a:r>
          </a:p>
        </p:txBody>
      </p:sp>
      <p:pic>
        <p:nvPicPr>
          <p:cNvPr id="34" name="Imagen 33" descr="Imagen que contiene exterior, pequeño, calle, estacionado&#10;&#10;Descripción generada automáticamente">
            <a:extLst>
              <a:ext uri="{FF2B5EF4-FFF2-40B4-BE49-F238E27FC236}">
                <a16:creationId xmlns:a16="http://schemas.microsoft.com/office/drawing/2014/main" id="{1DAA22BE-1162-4F57-97E4-2B0329FA5F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268" y="2483216"/>
            <a:ext cx="1973966" cy="1507733"/>
          </a:xfrm>
          <a:prstGeom prst="rect">
            <a:avLst/>
          </a:prstGeom>
        </p:spPr>
      </p:pic>
      <p:cxnSp>
        <p:nvCxnSpPr>
          <p:cNvPr id="43" name="Conector recto de flecha 42">
            <a:extLst>
              <a:ext uri="{FF2B5EF4-FFF2-40B4-BE49-F238E27FC236}">
                <a16:creationId xmlns:a16="http://schemas.microsoft.com/office/drawing/2014/main" id="{9A1F9FD6-E9DD-4B04-B617-0DA40EED7542}"/>
              </a:ext>
            </a:extLst>
          </p:cNvPr>
          <p:cNvCxnSpPr>
            <a:cxnSpLocks/>
          </p:cNvCxnSpPr>
          <p:nvPr/>
        </p:nvCxnSpPr>
        <p:spPr>
          <a:xfrm>
            <a:off x="9835061" y="1146292"/>
            <a:ext cx="1138906" cy="122278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uadroTexto 43">
            <a:extLst>
              <a:ext uri="{FF2B5EF4-FFF2-40B4-BE49-F238E27FC236}">
                <a16:creationId xmlns:a16="http://schemas.microsoft.com/office/drawing/2014/main" id="{ABF373DD-31FD-49F1-BF6C-FD19992636F9}"/>
              </a:ext>
            </a:extLst>
          </p:cNvPr>
          <p:cNvSpPr txBox="1"/>
          <p:nvPr/>
        </p:nvSpPr>
        <p:spPr>
          <a:xfrm rot="2791096">
            <a:off x="10211114" y="1624243"/>
            <a:ext cx="1810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/>
              <a:t>I.E. INCIAL Y PRIMARIA N° 2659 UNION DEL SUR NVO CHIMBOTE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2005976-20A9-4F35-844C-43C4AA401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109" y="1469984"/>
            <a:ext cx="2048256" cy="128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CuadroTexto 44">
            <a:extLst>
              <a:ext uri="{FF2B5EF4-FFF2-40B4-BE49-F238E27FC236}">
                <a16:creationId xmlns:a16="http://schemas.microsoft.com/office/drawing/2014/main" id="{68E1A897-29F2-49B8-93F6-A1E0FEEA34D4}"/>
              </a:ext>
            </a:extLst>
          </p:cNvPr>
          <p:cNvSpPr txBox="1"/>
          <p:nvPr/>
        </p:nvSpPr>
        <p:spPr>
          <a:xfrm>
            <a:off x="115916" y="1747841"/>
            <a:ext cx="2685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/>
              <a:t>CENTRO DE SALUD MENTAL COMUNITARIO NUEVO PUERTO NVO CHIMBOTE</a:t>
            </a:r>
          </a:p>
        </p:txBody>
      </p:sp>
      <p:pic>
        <p:nvPicPr>
          <p:cNvPr id="1028" name="Picture 4" descr="Áncash: ARCC rehabilita servicio de agua para riego de canal Paredes Reyes  en Chimbote - Noticias - Autoridad para la Reconstrucción con Cambios -  Plataforma del Estado Peruano">
            <a:extLst>
              <a:ext uri="{FF2B5EF4-FFF2-40B4-BE49-F238E27FC236}">
                <a16:creationId xmlns:a16="http://schemas.microsoft.com/office/drawing/2014/main" id="{29BE922E-9ADD-4BC7-80A7-A77D6AB0F2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6" r="21934"/>
          <a:stretch/>
        </p:blipFill>
        <p:spPr bwMode="auto">
          <a:xfrm>
            <a:off x="3697298" y="2795567"/>
            <a:ext cx="1616996" cy="1266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2" name="Gráfico 21">
            <a:extLst>
              <a:ext uri="{FF2B5EF4-FFF2-40B4-BE49-F238E27FC236}">
                <a16:creationId xmlns:a16="http://schemas.microsoft.com/office/drawing/2014/main" id="{9EB305F5-122C-4239-9029-D1391BA9D0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0457445"/>
              </p:ext>
            </p:extLst>
          </p:nvPr>
        </p:nvGraphicFramePr>
        <p:xfrm>
          <a:off x="53643" y="4407262"/>
          <a:ext cx="3146758" cy="19615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3" name="Gráfico 22">
            <a:extLst>
              <a:ext uri="{FF2B5EF4-FFF2-40B4-BE49-F238E27FC236}">
                <a16:creationId xmlns:a16="http://schemas.microsoft.com/office/drawing/2014/main" id="{2295E4AD-87F1-4DD0-ABF0-945FD28BC58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6908998"/>
              </p:ext>
            </p:extLst>
          </p:nvPr>
        </p:nvGraphicFramePr>
        <p:xfrm>
          <a:off x="3086100" y="4222154"/>
          <a:ext cx="3599513" cy="2248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4" name="Gráfico 23">
            <a:extLst>
              <a:ext uri="{FF2B5EF4-FFF2-40B4-BE49-F238E27FC236}">
                <a16:creationId xmlns:a16="http://schemas.microsoft.com/office/drawing/2014/main" id="{CE10A42B-16E3-4F97-AA7F-130F03FF88E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6576246"/>
              </p:ext>
            </p:extLst>
          </p:nvPr>
        </p:nvGraphicFramePr>
        <p:xfrm>
          <a:off x="6845980" y="4076282"/>
          <a:ext cx="5051267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22419182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1C900D81-702F-45A1-B125-2DC7CDE64335}"/>
              </a:ext>
            </a:extLst>
          </p:cNvPr>
          <p:cNvSpPr txBox="1"/>
          <p:nvPr/>
        </p:nvSpPr>
        <p:spPr>
          <a:xfrm>
            <a:off x="1382233" y="416073"/>
            <a:ext cx="61243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18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RETOS Y DESAFÍOS A DICIEMBRE DE 2024</a:t>
            </a:r>
            <a:endParaRPr lang="es-MX" dirty="0"/>
          </a:p>
        </p:txBody>
      </p:sp>
      <p:graphicFrame>
        <p:nvGraphicFramePr>
          <p:cNvPr id="2" name="Tabla 2">
            <a:extLst>
              <a:ext uri="{FF2B5EF4-FFF2-40B4-BE49-F238E27FC236}">
                <a16:creationId xmlns:a16="http://schemas.microsoft.com/office/drawing/2014/main" id="{2967160C-2D77-4B84-9D6F-A2B15177D4F8}"/>
              </a:ext>
            </a:extLst>
          </p:cNvPr>
          <p:cNvGraphicFramePr>
            <a:graphicFrameLocks noGrp="1"/>
          </p:cNvGraphicFramePr>
          <p:nvPr/>
        </p:nvGraphicFramePr>
        <p:xfrm>
          <a:off x="38168" y="1410782"/>
          <a:ext cx="12106941" cy="4302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6575">
                  <a:extLst>
                    <a:ext uri="{9D8B030D-6E8A-4147-A177-3AD203B41FA5}">
                      <a16:colId xmlns:a16="http://schemas.microsoft.com/office/drawing/2014/main" val="4032531266"/>
                    </a:ext>
                  </a:extLst>
                </a:gridCol>
                <a:gridCol w="1950932">
                  <a:extLst>
                    <a:ext uri="{9D8B030D-6E8A-4147-A177-3AD203B41FA5}">
                      <a16:colId xmlns:a16="http://schemas.microsoft.com/office/drawing/2014/main" val="852303343"/>
                    </a:ext>
                  </a:extLst>
                </a:gridCol>
                <a:gridCol w="1254642">
                  <a:extLst>
                    <a:ext uri="{9D8B030D-6E8A-4147-A177-3AD203B41FA5}">
                      <a16:colId xmlns:a16="http://schemas.microsoft.com/office/drawing/2014/main" val="1999476648"/>
                    </a:ext>
                  </a:extLst>
                </a:gridCol>
                <a:gridCol w="4122456">
                  <a:extLst>
                    <a:ext uri="{9D8B030D-6E8A-4147-A177-3AD203B41FA5}">
                      <a16:colId xmlns:a16="http://schemas.microsoft.com/office/drawing/2014/main" val="2981328784"/>
                    </a:ext>
                  </a:extLst>
                </a:gridCol>
                <a:gridCol w="2480363">
                  <a:extLst>
                    <a:ext uri="{9D8B030D-6E8A-4147-A177-3AD203B41FA5}">
                      <a16:colId xmlns:a16="http://schemas.microsoft.com/office/drawing/2014/main" val="572291024"/>
                    </a:ext>
                  </a:extLst>
                </a:gridCol>
                <a:gridCol w="1601973">
                  <a:extLst>
                    <a:ext uri="{9D8B030D-6E8A-4147-A177-3AD203B41FA5}">
                      <a16:colId xmlns:a16="http://schemas.microsoft.com/office/drawing/2014/main" val="1460110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MX" sz="1200" dirty="0"/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ENTIDAD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CODIGO UNICO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NOMBRE DE PROYECTO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ESTADO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MONTO DE INVERSIÓN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8476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MUNICIPALIDAD DISTRITAL DE MACATE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2643459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MEJORAMIENTO DEL SERVICIO DE TRANSITABILIDAD VIAL INTERURBANA EN CARRETERA EMPALME 3N - SHACSHA - TUNIN - QUIHUAY DISTRITO DE MACATE DE LA PROVINCIA DE SANTA DEL DEPARTAMENTO DE ANCASH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ELABORACIÓN DE EXPEDIENTE TÉCNICO Y EJECUCIÓN DE OBRA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MX" sz="1200" dirty="0"/>
                        <a:t>S/. 15´827,342.21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85871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MUNICIPALIDAD DISTRITAL DE MALVAS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2596272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MEJORAMIENTO DEL SERVICIO DE PROVISIÓN DE AGUA PARA RIEGO EN EL CANAL HUAQUERIA DEL SECTOR MOLINO DISTRITO DE MALVAS DE LA PROVINCIA DE HUARMEY DEL DEPARTAMENTO DE ANCASH</a:t>
                      </a:r>
                      <a:endParaRPr lang="es-MX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dirty="0"/>
                        <a:t>ELABORACIÓN DE EXPEDIENTE TÉCNICO Y EJECUCIÓN DE OBRA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MX" sz="1200" dirty="0"/>
                        <a:t>S/. </a:t>
                      </a:r>
                      <a:r>
                        <a:rPr lang="es-MX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3´991,562.55</a:t>
                      </a:r>
                      <a:endParaRPr lang="es-MX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43954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dirty="0"/>
                        <a:t>MUNICIPALIDAD DISTRITAL DE MALVAS</a:t>
                      </a:r>
                    </a:p>
                    <a:p>
                      <a:endParaRPr lang="es-MX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2595471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MEJORAMIENTO DEL SERVICIO DE PROVISIÓN DE AGUA PARA RIEGO EN EL CANAL CAYAC DEL SECTOR MOLINO PAMPA DISTRITO DE MALVAS DE LA PROVINCIA DE HUARMEY DEL DEPARTAMENTO DE ANCASH</a:t>
                      </a:r>
                      <a:endParaRPr lang="es-MX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dirty="0"/>
                        <a:t>ELABORACIÓN DE EXPEDIENTE TÉCNICO Y EJECUCIÓN DE OBRA</a:t>
                      </a:r>
                    </a:p>
                    <a:p>
                      <a:endParaRPr lang="es-MX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MX" sz="1200" dirty="0"/>
                        <a:t>S/. </a:t>
                      </a:r>
                      <a:r>
                        <a:rPr lang="es-MX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5,803,555.00</a:t>
                      </a:r>
                      <a:endParaRPr lang="es-MX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02709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2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MUNICIPALODAD DISTRITAL DE SAMANCO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MEJORAMIENTO DEL SERVICIO DE AGUA POTABLE Y ALCANTARILLADO DEL CENTRO POBLADO DE SAMANCO DEL DISTRITO DE SAMANCO, PROVINCIA DEL SANTA, DEPARTAMENTO DE ANCASH </a:t>
                      </a:r>
                    </a:p>
                    <a:p>
                      <a:endParaRPr lang="es-MX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FORMULACIÓN Y EVALUACIÓN DE ESTUDIO DE PRE INVERSIÓN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MX" sz="1200" dirty="0"/>
                        <a:t>S/. 9´000,000.00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51106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MX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/>
                        <a:t>TOTAL INVERSIÓN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MX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MX" sz="1200" b="1" dirty="0"/>
                        <a:t>34,622,459.76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4790059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382748CC-3408-4B99-B198-87351545CA7E}"/>
              </a:ext>
            </a:extLst>
          </p:cNvPr>
          <p:cNvSpPr txBox="1"/>
          <p:nvPr/>
        </p:nvSpPr>
        <p:spPr>
          <a:xfrm>
            <a:off x="463776" y="1041450"/>
            <a:ext cx="1836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CONVENIOS 2024</a:t>
            </a:r>
          </a:p>
        </p:txBody>
      </p:sp>
    </p:spTree>
    <p:extLst>
      <p:ext uri="{BB962C8B-B14F-4D97-AF65-F5344CB8AC3E}">
        <p14:creationId xmlns:p14="http://schemas.microsoft.com/office/powerpoint/2010/main" val="33449915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ítulo 1">
            <a:extLst>
              <a:ext uri="{FF2B5EF4-FFF2-40B4-BE49-F238E27FC236}">
                <a16:creationId xmlns:a16="http://schemas.microsoft.com/office/drawing/2014/main" id="{9FF02CEE-CB49-95EF-8444-212560E25D6B}"/>
              </a:ext>
            </a:extLst>
          </p:cNvPr>
          <p:cNvSpPr txBox="1">
            <a:spLocks/>
          </p:cNvSpPr>
          <p:nvPr/>
        </p:nvSpPr>
        <p:spPr>
          <a:xfrm>
            <a:off x="1845742" y="712029"/>
            <a:ext cx="8500516" cy="506702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"/>
              </a:lnSpc>
            </a:pPr>
            <a:r>
              <a:rPr lang="es-ES" sz="3200" b="1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PROYECTOS DE INVERSIÓN</a:t>
            </a:r>
            <a:endParaRPr lang="es-PE" sz="3200" b="1" dirty="0">
              <a:solidFill>
                <a:schemeClr val="bg1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352085C5-B627-4DBA-9BC6-36E622243A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494478"/>
              </p:ext>
            </p:extLst>
          </p:nvPr>
        </p:nvGraphicFramePr>
        <p:xfrm>
          <a:off x="638432" y="1294800"/>
          <a:ext cx="11163043" cy="5404988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{BDBED569-4797-4DF1-A0F4-6AAB3CD982D8}</a:tableStyleId>
              </a:tblPr>
              <a:tblGrid>
                <a:gridCol w="2121110">
                  <a:extLst>
                    <a:ext uri="{9D8B030D-6E8A-4147-A177-3AD203B41FA5}">
                      <a16:colId xmlns:a16="http://schemas.microsoft.com/office/drawing/2014/main" val="2431441989"/>
                    </a:ext>
                  </a:extLst>
                </a:gridCol>
                <a:gridCol w="1678839">
                  <a:extLst>
                    <a:ext uri="{9D8B030D-6E8A-4147-A177-3AD203B41FA5}">
                      <a16:colId xmlns:a16="http://schemas.microsoft.com/office/drawing/2014/main" val="3019597233"/>
                    </a:ext>
                  </a:extLst>
                </a:gridCol>
                <a:gridCol w="1626281">
                  <a:extLst>
                    <a:ext uri="{9D8B030D-6E8A-4147-A177-3AD203B41FA5}">
                      <a16:colId xmlns:a16="http://schemas.microsoft.com/office/drawing/2014/main" val="1754083318"/>
                    </a:ext>
                  </a:extLst>
                </a:gridCol>
                <a:gridCol w="5736813">
                  <a:extLst>
                    <a:ext uri="{9D8B030D-6E8A-4147-A177-3AD203B41FA5}">
                      <a16:colId xmlns:a16="http://schemas.microsoft.com/office/drawing/2014/main" val="116190315"/>
                    </a:ext>
                  </a:extLst>
                </a:gridCol>
              </a:tblGrid>
              <a:tr h="326803">
                <a:tc rowSpan="3">
                  <a:txBody>
                    <a:bodyPr/>
                    <a:lstStyle/>
                    <a:p>
                      <a:pPr algn="ctr"/>
                      <a:r>
                        <a:rPr lang="es-ES" sz="1400" b="1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PROYECTOS APROBADOS </a:t>
                      </a:r>
                    </a:p>
                    <a:p>
                      <a:pPr algn="ctr"/>
                      <a:r>
                        <a:rPr lang="es-ES" sz="1400" b="1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A NIVEL ESTUDIO DE EXPEDIENTE TÉCNICO </a:t>
                      </a:r>
                    </a:p>
                    <a:p>
                      <a:pPr algn="ctr"/>
                      <a:r>
                        <a:rPr lang="es-ES" sz="1400" b="1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( 13 Proyectos)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300" b="1" u="none" strike="noStrike" dirty="0">
                          <a:effectLst/>
                        </a:rPr>
                        <a:t>SECTOR</a:t>
                      </a:r>
                      <a:endParaRPr lang="es-PE" sz="1300" b="1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3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COSTO TOTAL</a:t>
                      </a:r>
                    </a:p>
                    <a:p>
                      <a:pPr algn="ctr" fontAlgn="b"/>
                      <a:r>
                        <a:rPr lang="es-PE" sz="13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 INVERSIÓN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300" b="1" u="none" strike="noStrike" dirty="0">
                          <a:effectLst/>
                        </a:rPr>
                        <a:t>PROYECTO</a:t>
                      </a:r>
                      <a:endParaRPr lang="es-PE" sz="1300" b="1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781490"/>
                  </a:ext>
                </a:extLst>
              </a:tr>
              <a:tr h="1140647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300" u="none" strike="noStrike" dirty="0">
                          <a:effectLst/>
                        </a:rPr>
                        <a:t>EDUCACIÓN</a:t>
                      </a:r>
                    </a:p>
                    <a:p>
                      <a:pPr algn="ctr" fontAlgn="ctr"/>
                      <a:r>
                        <a:rPr lang="es-PE" sz="13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(03 PROYECTOS)</a:t>
                      </a:r>
                      <a:endParaRPr lang="es-PE" sz="1300" b="0" i="0" u="none" strike="noStrike" dirty="0">
                        <a:solidFill>
                          <a:srgbClr val="000000"/>
                        </a:solidFill>
                        <a:effectLst/>
                        <a:latin typeface="Bahnschrift SemiBold SemiConden" panose="020B0502040204020203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300" u="none" strike="noStrike" dirty="0">
                          <a:effectLst/>
                        </a:rPr>
                        <a:t>S/ 74’569,564.14</a:t>
                      </a:r>
                    </a:p>
                    <a:p>
                      <a:pPr algn="ctr" fontAlgn="b"/>
                      <a:endParaRPr lang="es-PE" sz="1300" b="0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180975" indent="-93663" algn="l" fontAlgn="b">
                        <a:spcBef>
                          <a:spcPts val="600"/>
                        </a:spcBef>
                        <a:spcAft>
                          <a:spcPts val="400"/>
                        </a:spcAft>
                      </a:pPr>
                      <a:r>
                        <a:rPr lang="es-PE" sz="1300" u="none" strike="noStrike" dirty="0">
                          <a:effectLst/>
                        </a:rPr>
                        <a:t>- </a:t>
                      </a:r>
                      <a:r>
                        <a:rPr lang="es-PE" sz="1300" u="none" strike="noStrike" dirty="0" err="1">
                          <a:effectLst/>
                        </a:rPr>
                        <a:t>IE</a:t>
                      </a:r>
                      <a:r>
                        <a:rPr lang="es-PE" sz="1300" u="none" strike="noStrike" dirty="0">
                          <a:effectLst/>
                        </a:rPr>
                        <a:t> INICIAL, PRIMARIA Y SECUNDARIA 88071 EN SANTA CLEMENCIA – CHIMBOTE, CUI 2468320</a:t>
                      </a:r>
                      <a:endParaRPr lang="es-PE" sz="1300" b="0" u="none" strike="noStrike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180975" indent="-93663" algn="l" fontAlgn="b">
                        <a:spcAft>
                          <a:spcPts val="400"/>
                        </a:spcAft>
                      </a:pPr>
                      <a:r>
                        <a:rPr lang="es-PE" sz="130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- </a:t>
                      </a:r>
                      <a:r>
                        <a:rPr lang="es-PE" sz="1300" u="none" strike="noStrike" kern="1200" dirty="0" err="1">
                          <a:solidFill>
                            <a:schemeClr val="dk1"/>
                          </a:solidFill>
                          <a:effectLst/>
                        </a:rPr>
                        <a:t>IE</a:t>
                      </a:r>
                      <a:r>
                        <a:rPr lang="es-PE" sz="130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. </a:t>
                      </a:r>
                      <a:r>
                        <a:rPr lang="es-PE" sz="13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INICIAL, PRIMARIA Y SECUNDARIA 88027 EN LACRAMARCA BAJA, CUI 2458540</a:t>
                      </a:r>
                    </a:p>
                    <a:p>
                      <a:pPr marL="180975" indent="-95250" algn="l" fontAlgn="b">
                        <a:spcAft>
                          <a:spcPts val="400"/>
                        </a:spcAft>
                      </a:pPr>
                      <a:r>
                        <a:rPr lang="es-PE" sz="13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IE. INICIAL, PRIMARIA Y SECUNDARIA 88016 JOSE GALVEZ – CHIMBOTE, CUI 2467051</a:t>
                      </a:r>
                    </a:p>
                  </a:txBody>
                  <a:tcPr marL="9525" marR="9525" marT="9525" marB="0" anchor="ctr"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2562595"/>
                  </a:ext>
                </a:extLst>
              </a:tr>
              <a:tr h="1200150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1300" u="none" strike="noStrike" dirty="0">
                          <a:effectLst/>
                        </a:rPr>
                        <a:t>AGROPECUARIO</a:t>
                      </a:r>
                    </a:p>
                    <a:p>
                      <a:pPr algn="ctr" fontAlgn="ctr"/>
                      <a:r>
                        <a:rPr lang="es-PE" sz="13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(09 PROYECTOS)</a:t>
                      </a:r>
                      <a:endParaRPr lang="es-PE" sz="1300" b="0" i="0" u="none" strike="noStrike" dirty="0">
                        <a:solidFill>
                          <a:srgbClr val="000000"/>
                        </a:solidFill>
                        <a:effectLst/>
                        <a:latin typeface="Bahnschrift SemiBold SemiConden" panose="020B0502040204020203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8F8F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PE" sz="1300" u="none" strike="noStrike" dirty="0">
                          <a:effectLst/>
                        </a:rPr>
                        <a:t>S/ 21’389,999.97</a:t>
                      </a:r>
                      <a:endParaRPr lang="es-PE" sz="1300" b="0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8F8F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80975" indent="-95250" algn="l" fontAlgn="b">
                        <a:spcAft>
                          <a:spcPts val="400"/>
                        </a:spcAft>
                        <a:buClr>
                          <a:srgbClr val="000000"/>
                        </a:buClr>
                        <a:buSzPts val="1100"/>
                        <a:buFont typeface="Calibri" panose="020F0502020204030204" pitchFamily="34" charset="0"/>
                        <a:buNone/>
                      </a:pPr>
                      <a:r>
                        <a:rPr lang="es-PE" sz="130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- CANAL SANTA ROSA DEL DISTRITO DE </a:t>
                      </a:r>
                      <a:r>
                        <a:rPr lang="es-PE" sz="1300" u="none" strike="noStrike" kern="1200" dirty="0" err="1">
                          <a:solidFill>
                            <a:schemeClr val="dk1"/>
                          </a:solidFill>
                          <a:effectLst/>
                        </a:rPr>
                        <a:t>CACERES</a:t>
                      </a:r>
                      <a:r>
                        <a:rPr lang="es-PE" sz="130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 DEL </a:t>
                      </a:r>
                      <a:r>
                        <a:rPr lang="es-PE" sz="1300" u="none" strike="noStrike" kern="1200" dirty="0" err="1">
                          <a:solidFill>
                            <a:schemeClr val="dk1"/>
                          </a:solidFill>
                          <a:effectLst/>
                        </a:rPr>
                        <a:t>PERU</a:t>
                      </a:r>
                      <a:r>
                        <a:rPr lang="es-PE" sz="130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, CUI 2507893</a:t>
                      </a:r>
                    </a:p>
                    <a:p>
                      <a:pPr marL="86400" algn="l" fontAlgn="b">
                        <a:spcAft>
                          <a:spcPts val="400"/>
                        </a:spcAft>
                      </a:pPr>
                      <a:r>
                        <a:rPr lang="es-PE" sz="130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- CANAL BARRANCO ALTO DEL DISTRITO DE </a:t>
                      </a:r>
                      <a:r>
                        <a:rPr lang="es-PE" sz="1300" u="none" strike="noStrike" kern="1200" dirty="0" err="1">
                          <a:solidFill>
                            <a:schemeClr val="dk1"/>
                          </a:solidFill>
                          <a:effectLst/>
                        </a:rPr>
                        <a:t>CACERES</a:t>
                      </a:r>
                      <a:r>
                        <a:rPr lang="es-PE" sz="130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 DEL </a:t>
                      </a:r>
                      <a:r>
                        <a:rPr lang="es-PE" sz="1300" u="none" strike="noStrike" kern="1200" dirty="0" err="1">
                          <a:solidFill>
                            <a:schemeClr val="dk1"/>
                          </a:solidFill>
                          <a:effectLst/>
                        </a:rPr>
                        <a:t>PERU</a:t>
                      </a:r>
                      <a:r>
                        <a:rPr lang="es-PE" sz="130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, CUI 2507888</a:t>
                      </a:r>
                    </a:p>
                    <a:p>
                      <a:pPr marL="180975" indent="-95250" algn="l" fontAlgn="b">
                        <a:spcAft>
                          <a:spcPts val="400"/>
                        </a:spcAft>
                      </a:pPr>
                      <a:r>
                        <a:rPr lang="es-PE" sz="130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- CANAL LEONCIO </a:t>
                      </a:r>
                      <a:r>
                        <a:rPr lang="es-PE" sz="1300" u="none" strike="noStrike" kern="1200" dirty="0" err="1">
                          <a:solidFill>
                            <a:schemeClr val="dk1"/>
                          </a:solidFill>
                          <a:effectLst/>
                        </a:rPr>
                        <a:t>PEREZ</a:t>
                      </a:r>
                      <a:r>
                        <a:rPr lang="es-PE" sz="130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 DEL SECTOR CASCAJAL DERECHO – CHIMBOTE, CUI 2553533</a:t>
                      </a:r>
                    </a:p>
                    <a:p>
                      <a:pPr marL="180975" indent="-95250" algn="l" fontAlgn="b">
                        <a:spcAft>
                          <a:spcPts val="400"/>
                        </a:spcAft>
                      </a:pPr>
                      <a:r>
                        <a:rPr lang="es-PE" sz="130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- CANAL DREN ESCUELA DEL SECTOR CASCAJAL IZQUIERDO – CHIMBOTE, CUI 2553248</a:t>
                      </a:r>
                    </a:p>
                    <a:p>
                      <a:pPr marL="180975" indent="-95250" algn="l" fontAlgn="b">
                        <a:spcAft>
                          <a:spcPts val="400"/>
                        </a:spcAft>
                      </a:pPr>
                      <a:r>
                        <a:rPr lang="es-PE" sz="130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- CANAL INTEGRADOR 01-CAMPOS GUILLEN EN EL SECTOR PAMPA DE </a:t>
                      </a:r>
                      <a:r>
                        <a:rPr lang="es-PE" sz="1300" u="none" strike="noStrike" kern="1200" dirty="0" err="1">
                          <a:solidFill>
                            <a:schemeClr val="dk1"/>
                          </a:solidFill>
                          <a:effectLst/>
                        </a:rPr>
                        <a:t>VINZOS</a:t>
                      </a:r>
                      <a:r>
                        <a:rPr lang="es-PE" sz="130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, CUI 2553450</a:t>
                      </a:r>
                    </a:p>
                    <a:p>
                      <a:pPr marL="180975" indent="-95250" algn="l" fontAlgn="b">
                        <a:spcAft>
                          <a:spcPts val="400"/>
                        </a:spcAft>
                      </a:pPr>
                      <a:r>
                        <a:rPr lang="es-PE" sz="130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- CANAL EDGAR CAMPOS DEL SECTOR CASCAJAL DERECHO – CHIMBOTE, CUI 2552441</a:t>
                      </a:r>
                    </a:p>
                    <a:p>
                      <a:pPr marL="180975" indent="-95250" algn="l" fontAlgn="b">
                        <a:spcAft>
                          <a:spcPts val="400"/>
                        </a:spcAft>
                      </a:pPr>
                      <a:r>
                        <a:rPr lang="es-PE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CANAL LA MORA DEL SECTOR </a:t>
                      </a:r>
                      <a:r>
                        <a:rPr lang="es-PE" sz="13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LACRAMARCA</a:t>
                      </a:r>
                      <a:r>
                        <a:rPr lang="es-PE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BAJA, CUI 2553480</a:t>
                      </a:r>
                    </a:p>
                    <a:p>
                      <a:pPr marL="180975" indent="-95250" algn="l" fontAlgn="b">
                        <a:spcAft>
                          <a:spcPts val="400"/>
                        </a:spcAft>
                      </a:pPr>
                      <a:r>
                        <a:rPr lang="es-PE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CANAL PUENTE ROTO DEL SECTOR </a:t>
                      </a:r>
                      <a:r>
                        <a:rPr lang="es-PE" sz="13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LACRAMARCA</a:t>
                      </a:r>
                      <a:r>
                        <a:rPr lang="es-PE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BAJA, CUI 2553299</a:t>
                      </a:r>
                    </a:p>
                    <a:p>
                      <a:pPr marL="180975" indent="-95250" algn="l" fontAlgn="b">
                        <a:spcAft>
                          <a:spcPts val="400"/>
                        </a:spcAft>
                      </a:pPr>
                      <a:r>
                        <a:rPr lang="es-PE" sz="13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CANAL 14 INCAS DEL DISTRITO DE CHIMBOTE, CUI 2557451</a:t>
                      </a:r>
                    </a:p>
                  </a:txBody>
                  <a:tcPr marL="9525" marR="9525" marT="9525" marB="0" anchor="ctr"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6509677"/>
                  </a:ext>
                </a:extLst>
              </a:tr>
              <a:tr h="197167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1500" b="1" u="none" strike="noStrike">
                          <a:effectLst/>
                          <a:highlight>
                            <a:srgbClr val="FFFF00"/>
                          </a:highlight>
                        </a:rPr>
                        <a:t>INVERSIÓN TOTAL</a:t>
                      </a:r>
                      <a:endParaRPr lang="es-PE" sz="1500" b="1" u="none" strike="noStrike" dirty="0">
                        <a:effectLst/>
                        <a:highlight>
                          <a:srgbClr val="FFFF00"/>
                        </a:highlight>
                      </a:endParaRPr>
                    </a:p>
                    <a:p>
                      <a:pPr algn="ctr" fontAlgn="ctr"/>
                      <a:r>
                        <a:rPr lang="es-PE" sz="1500" b="1" u="none" strike="noStrike" dirty="0">
                          <a:effectLst/>
                          <a:highlight>
                            <a:srgbClr val="FFFF00"/>
                          </a:highlight>
                        </a:rPr>
                        <a:t> S/ 126’345,227.30 </a:t>
                      </a:r>
                      <a:endParaRPr lang="es-PE" sz="15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Abadi" panose="020B0604020104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b"/>
                      <a:r>
                        <a:rPr lang="es-PE" sz="1100" u="none" strike="noStrike" dirty="0">
                          <a:effectLst/>
                        </a:rPr>
                        <a:t> </a:t>
                      </a:r>
                      <a:endParaRPr lang="es-P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86400" algn="l" fontAlgn="b"/>
                      <a:endParaRPr lang="es-PE" sz="1100" u="none" strike="noStrike" kern="1200" dirty="0">
                        <a:solidFill>
                          <a:schemeClr val="dk1"/>
                        </a:solidFill>
                        <a:effectLst/>
                        <a:latin typeface="Abadi" panose="020B0604020104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694694"/>
                  </a:ext>
                </a:extLst>
              </a:tr>
              <a:tr h="686751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300" u="none" strike="noStrike" dirty="0">
                          <a:effectLst/>
                        </a:rPr>
                        <a:t>PLANEAMIENTO Y GESTIÓN</a:t>
                      </a:r>
                    </a:p>
                    <a:p>
                      <a:pPr algn="ctr" fontAlgn="b"/>
                      <a:r>
                        <a:rPr lang="es-PE" sz="13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(01 PROYECTO)</a:t>
                      </a:r>
                      <a:endParaRPr lang="es-PE" sz="1300" b="0" i="0" u="none" strike="noStrike" dirty="0">
                        <a:solidFill>
                          <a:srgbClr val="000000"/>
                        </a:solidFill>
                        <a:effectLst/>
                        <a:latin typeface="Bahnschrift SemiBold SemiConden" panose="020B0502040204020203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300" u="none" strike="noStrike" dirty="0">
                          <a:effectLst/>
                        </a:rPr>
                        <a:t>S/ 30’385,663.19</a:t>
                      </a:r>
                      <a:endParaRPr lang="es-PE" sz="1300" b="0" i="0" u="none" strike="noStrike" dirty="0">
                        <a:solidFill>
                          <a:srgbClr val="00000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86400" algn="l" fontAlgn="b"/>
                      <a:r>
                        <a:rPr lang="es-PE" sz="130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- FORTALECIMIENTO INSTITUCIONAL SUB REGIÓN PACIFICO, CUI 2077869 </a:t>
                      </a:r>
                      <a:endParaRPr lang="es-PE" sz="1300" u="none" strike="noStrike" kern="1200" dirty="0">
                        <a:solidFill>
                          <a:schemeClr val="dk1"/>
                        </a:solidFill>
                        <a:effectLst/>
                        <a:latin typeface="Abadi" panose="020B0604020104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6808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7846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E5B20D42-7891-423A-8B57-C05BF829ECE1}"/>
              </a:ext>
            </a:extLst>
          </p:cNvPr>
          <p:cNvSpPr txBox="1">
            <a:spLocks/>
          </p:cNvSpPr>
          <p:nvPr/>
        </p:nvSpPr>
        <p:spPr>
          <a:xfrm>
            <a:off x="3871274" y="939746"/>
            <a:ext cx="4449452" cy="2067704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defPPr>
              <a:defRPr lang="es-P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400" b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badi" panose="020B0604020104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s-MX" dirty="0"/>
              <a:t>GERENCIA SUBREGIONAL    EL PACIFICO</a:t>
            </a:r>
            <a:endParaRPr lang="es-PE" dirty="0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9A08661D-1B5E-41CF-BBFC-9622219A622B}"/>
              </a:ext>
            </a:extLst>
          </p:cNvPr>
          <p:cNvGrpSpPr/>
          <p:nvPr/>
        </p:nvGrpSpPr>
        <p:grpSpPr>
          <a:xfrm>
            <a:off x="3739299" y="1082525"/>
            <a:ext cx="4713402" cy="1924925"/>
            <a:chOff x="3214540" y="2255366"/>
            <a:chExt cx="5035484" cy="1932495"/>
          </a:xfrm>
        </p:grpSpPr>
        <p:cxnSp>
          <p:nvCxnSpPr>
            <p:cNvPr id="9" name="Conector recto 8">
              <a:extLst>
                <a:ext uri="{FF2B5EF4-FFF2-40B4-BE49-F238E27FC236}">
                  <a16:creationId xmlns:a16="http://schemas.microsoft.com/office/drawing/2014/main" id="{8910473E-A7E7-42F8-BE39-DD5C62C2DD43}"/>
                </a:ext>
              </a:extLst>
            </p:cNvPr>
            <p:cNvCxnSpPr/>
            <p:nvPr/>
          </p:nvCxnSpPr>
          <p:spPr>
            <a:xfrm>
              <a:off x="3214540" y="2255366"/>
              <a:ext cx="0" cy="1932495"/>
            </a:xfrm>
            <a:prstGeom prst="line">
              <a:avLst/>
            </a:prstGeom>
            <a:ln w="76200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1E8E5EAA-CB27-4967-BF26-B1F51927E992}"/>
                </a:ext>
              </a:extLst>
            </p:cNvPr>
            <p:cNvCxnSpPr/>
            <p:nvPr/>
          </p:nvCxnSpPr>
          <p:spPr>
            <a:xfrm>
              <a:off x="8250024" y="2255366"/>
              <a:ext cx="0" cy="1932495"/>
            </a:xfrm>
            <a:prstGeom prst="line">
              <a:avLst/>
            </a:prstGeom>
            <a:ln w="76200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6E62F904-7835-4498-BDA0-AAC0944B9337}"/>
              </a:ext>
            </a:extLst>
          </p:cNvPr>
          <p:cNvCxnSpPr>
            <a:cxnSpLocks/>
          </p:cNvCxnSpPr>
          <p:nvPr/>
        </p:nvCxnSpPr>
        <p:spPr>
          <a:xfrm flipH="1">
            <a:off x="2381251" y="3178025"/>
            <a:ext cx="7296149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ítulo 1">
            <a:extLst>
              <a:ext uri="{FF2B5EF4-FFF2-40B4-BE49-F238E27FC236}">
                <a16:creationId xmlns:a16="http://schemas.microsoft.com/office/drawing/2014/main" id="{DF324252-D65E-4BF2-B3D6-19F75BEC5956}"/>
              </a:ext>
            </a:extLst>
          </p:cNvPr>
          <p:cNvSpPr txBox="1">
            <a:spLocks/>
          </p:cNvSpPr>
          <p:nvPr/>
        </p:nvSpPr>
        <p:spPr>
          <a:xfrm>
            <a:off x="2381250" y="3234301"/>
            <a:ext cx="7296149" cy="1897127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defPPr>
              <a:defRPr lang="es-P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400" b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badi" panose="020B0604020104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s-MX" sz="4000" dirty="0">
                <a:solidFill>
                  <a:srgbClr val="00B0F0"/>
                </a:solidFill>
              </a:rPr>
              <a:t>SUBGERENCIA DE PLANIFICACION, PRESUPUESTO E INVERSIONES</a:t>
            </a:r>
            <a:endParaRPr lang="es-PE" sz="4000" dirty="0">
              <a:solidFill>
                <a:srgbClr val="00B0F0"/>
              </a:solidFill>
            </a:endParaRP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43400E6F-4AFA-4D36-AAAF-E9F04BFC4B20}"/>
              </a:ext>
            </a:extLst>
          </p:cNvPr>
          <p:cNvCxnSpPr>
            <a:cxnSpLocks/>
          </p:cNvCxnSpPr>
          <p:nvPr/>
        </p:nvCxnSpPr>
        <p:spPr>
          <a:xfrm flipH="1">
            <a:off x="2343151" y="5292575"/>
            <a:ext cx="7296149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40867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n 29">
            <a:extLst>
              <a:ext uri="{FF2B5EF4-FFF2-40B4-BE49-F238E27FC236}">
                <a16:creationId xmlns:a16="http://schemas.microsoft.com/office/drawing/2014/main" id="{D3CA3C5F-A930-70CF-6DC6-D8F25EA266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769" y="2802353"/>
            <a:ext cx="3600000" cy="2735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6" name="Marcador de texto 4">
            <a:extLst>
              <a:ext uri="{FF2B5EF4-FFF2-40B4-BE49-F238E27FC236}">
                <a16:creationId xmlns:a16="http://schemas.microsoft.com/office/drawing/2014/main" id="{04AA9D2F-6318-4344-A4BD-C43E7654C6AD}"/>
              </a:ext>
            </a:extLst>
          </p:cNvPr>
          <p:cNvSpPr txBox="1">
            <a:spLocks/>
          </p:cNvSpPr>
          <p:nvPr/>
        </p:nvSpPr>
        <p:spPr>
          <a:xfrm>
            <a:off x="2589061" y="1413459"/>
            <a:ext cx="7164000" cy="4770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algn="l">
              <a:defRPr b="0" i="0">
                <a:solidFill>
                  <a:srgbClr val="002060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b="1" kern="0" dirty="0">
                <a:solidFill>
                  <a:schemeClr val="accent1">
                    <a:lumMod val="75000"/>
                  </a:schemeClr>
                </a:solidFill>
              </a:rPr>
              <a:t>03 PROYECTOS EN ELABORACION DE EXP. TEC. – 2024 </a:t>
            </a:r>
          </a:p>
          <a:p>
            <a:pPr algn="ctr"/>
            <a:endParaRPr lang="es-PE" sz="1300" kern="0" dirty="0"/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id="{9F926115-B81C-491F-94AF-3B78836853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6000" y="2813724"/>
            <a:ext cx="3600000" cy="273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8F0853B8-C7CA-4DCD-AD94-CD2E06D47F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4861" y="2802353"/>
            <a:ext cx="3600000" cy="2727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3" name="CuadroTexto 42">
            <a:extLst>
              <a:ext uri="{FF2B5EF4-FFF2-40B4-BE49-F238E27FC236}">
                <a16:creationId xmlns:a16="http://schemas.microsoft.com/office/drawing/2014/main" id="{42B82140-B339-45B1-8E4C-C6C09DC4DE11}"/>
              </a:ext>
            </a:extLst>
          </p:cNvPr>
          <p:cNvSpPr txBox="1"/>
          <p:nvPr/>
        </p:nvSpPr>
        <p:spPr>
          <a:xfrm>
            <a:off x="455171" y="1961393"/>
            <a:ext cx="36000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PE" sz="1500" kern="0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</a:rPr>
              <a:t>INSTITUTO SUPERIOR TECNOLÓGICO RIO SANTA – SANTA (ZONA URBANA)</a:t>
            </a:r>
          </a:p>
          <a:p>
            <a:pPr algn="ctr"/>
            <a:r>
              <a:rPr lang="es-PE" sz="1500" kern="0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</a:rPr>
              <a:t>CUI </a:t>
            </a:r>
            <a:r>
              <a:rPr lang="es-PE" sz="1500" kern="0" dirty="0" err="1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</a:rPr>
              <a:t>N°</a:t>
            </a:r>
            <a:r>
              <a:rPr lang="es-PE" sz="1500" kern="0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</a:rPr>
              <a:t> 2</a:t>
            </a:r>
            <a:r>
              <a:rPr lang="es-PE" sz="1500" b="0" i="0" dirty="0">
                <a:solidFill>
                  <a:schemeClr val="accent1">
                    <a:lumMod val="50000"/>
                  </a:schemeClr>
                </a:solidFill>
                <a:effectLst/>
                <a:latin typeface="Abadi" panose="020B0604020104020204" pitchFamily="34" charset="0"/>
              </a:rPr>
              <a:t>554245</a:t>
            </a:r>
            <a:endParaRPr lang="es-PE" sz="1500" kern="0" dirty="0">
              <a:solidFill>
                <a:schemeClr val="accent1">
                  <a:lumMod val="50000"/>
                </a:schemeClr>
              </a:solidFill>
              <a:latin typeface="Abadi" panose="020B0604020104020204" pitchFamily="34" charset="0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A9F5F302-2A4D-4AD8-85D4-B2B0204AFCFE}"/>
              </a:ext>
            </a:extLst>
          </p:cNvPr>
          <p:cNvSpPr txBox="1"/>
          <p:nvPr/>
        </p:nvSpPr>
        <p:spPr>
          <a:xfrm>
            <a:off x="4296000" y="1961393"/>
            <a:ext cx="36000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500" kern="0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</a:rPr>
              <a:t>IE. 88000 EL CASTILLO – CHIMBOTE </a:t>
            </a:r>
          </a:p>
          <a:p>
            <a:pPr algn="ctr"/>
            <a:r>
              <a:rPr lang="it-IT" sz="1500" kern="0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</a:rPr>
              <a:t>(ZONA RURAL) </a:t>
            </a:r>
          </a:p>
          <a:p>
            <a:pPr algn="ctr"/>
            <a:r>
              <a:rPr lang="it-IT" sz="1500" kern="0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</a:rPr>
              <a:t>CUI N° 2547949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D2126390-A870-46D5-B8B2-0A865F988177}"/>
              </a:ext>
            </a:extLst>
          </p:cNvPr>
          <p:cNvSpPr txBox="1"/>
          <p:nvPr/>
        </p:nvSpPr>
        <p:spPr>
          <a:xfrm>
            <a:off x="8057461" y="1961393"/>
            <a:ext cx="36000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500" kern="0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</a:rPr>
              <a:t>IE. 89004 MANUEL GONZALES PRADA – CHIMBOTE (ZONA URBANA) </a:t>
            </a:r>
          </a:p>
          <a:p>
            <a:pPr algn="ctr"/>
            <a:r>
              <a:rPr lang="it-IT" sz="1500" kern="0" dirty="0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</a:rPr>
              <a:t>CUI N° 2559082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221D27C6-E82F-458F-BBBA-35B212038A02}"/>
              </a:ext>
            </a:extLst>
          </p:cNvPr>
          <p:cNvCxnSpPr/>
          <p:nvPr/>
        </p:nvCxnSpPr>
        <p:spPr>
          <a:xfrm>
            <a:off x="3381061" y="1707477"/>
            <a:ext cx="5580000" cy="0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8" name="CuadroTexto 47">
            <a:extLst>
              <a:ext uri="{FF2B5EF4-FFF2-40B4-BE49-F238E27FC236}">
                <a16:creationId xmlns:a16="http://schemas.microsoft.com/office/drawing/2014/main" id="{6631C03D-030C-47E4-8FF5-56FD4CDD2378}"/>
              </a:ext>
            </a:extLst>
          </p:cNvPr>
          <p:cNvSpPr txBox="1"/>
          <p:nvPr/>
        </p:nvSpPr>
        <p:spPr>
          <a:xfrm>
            <a:off x="684661" y="5587981"/>
            <a:ext cx="35052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s-PE"/>
            </a:defPPr>
            <a:lvl1pPr>
              <a:defRPr b="0" i="0" kern="0">
                <a:solidFill>
                  <a:srgbClr val="002060"/>
                </a:solidFill>
                <a:latin typeface="Abadi" panose="020B0604020104020204" pitchFamily="34" charset="0"/>
              </a:defRPr>
            </a:lvl1pPr>
          </a:lstStyle>
          <a:p>
            <a:r>
              <a:rPr lang="es-PE" sz="1400" dirty="0"/>
              <a:t>Inversión Total       : S/ </a:t>
            </a:r>
            <a:r>
              <a:rPr lang="es-PE" sz="1400" b="1" dirty="0"/>
              <a:t>39,058,421.29</a:t>
            </a:r>
          </a:p>
          <a:p>
            <a:r>
              <a:rPr lang="es-PE" sz="1400" dirty="0"/>
              <a:t>Beneficiarios       </a:t>
            </a:r>
            <a:r>
              <a:rPr lang="es-PE" sz="1100" dirty="0"/>
              <a:t>   </a:t>
            </a:r>
            <a:r>
              <a:rPr lang="es-PE" sz="1400" dirty="0"/>
              <a:t>: 756 Estudiantes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2CA73D6B-B74F-4541-8459-D4126D64A415}"/>
              </a:ext>
            </a:extLst>
          </p:cNvPr>
          <p:cNvSpPr txBox="1"/>
          <p:nvPr/>
        </p:nvSpPr>
        <p:spPr>
          <a:xfrm>
            <a:off x="4418461" y="5604678"/>
            <a:ext cx="35052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s-PE"/>
            </a:defPPr>
            <a:lvl1pPr>
              <a:defRPr b="0" i="0" kern="0">
                <a:solidFill>
                  <a:srgbClr val="002060"/>
                </a:solidFill>
                <a:latin typeface="Abadi" panose="020B0604020104020204" pitchFamily="34" charset="0"/>
              </a:defRPr>
            </a:lvl1pPr>
          </a:lstStyle>
          <a:p>
            <a:r>
              <a:rPr lang="es-PE" sz="1400" dirty="0"/>
              <a:t>Inversión Total       : S/ </a:t>
            </a:r>
            <a:r>
              <a:rPr lang="es-PE" sz="1400" b="1" dirty="0"/>
              <a:t>7,756,841.87</a:t>
            </a:r>
          </a:p>
          <a:p>
            <a:r>
              <a:rPr lang="es-PE" sz="1400" dirty="0"/>
              <a:t>Beneficiarios       </a:t>
            </a:r>
            <a:r>
              <a:rPr lang="es-PE" sz="1100" dirty="0"/>
              <a:t>   </a:t>
            </a:r>
            <a:r>
              <a:rPr lang="es-PE" sz="1400" dirty="0"/>
              <a:t>: 156 Estudiantes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EE580585-BACA-4C3A-BDC6-0E20DB8DDB68}"/>
              </a:ext>
            </a:extLst>
          </p:cNvPr>
          <p:cNvSpPr txBox="1"/>
          <p:nvPr/>
        </p:nvSpPr>
        <p:spPr>
          <a:xfrm>
            <a:off x="8152261" y="5622607"/>
            <a:ext cx="35052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s-PE"/>
            </a:defPPr>
            <a:lvl1pPr>
              <a:defRPr b="0" i="0" kern="0">
                <a:solidFill>
                  <a:srgbClr val="002060"/>
                </a:solidFill>
                <a:latin typeface="Abadi" panose="020B0604020104020204" pitchFamily="34" charset="0"/>
              </a:defRPr>
            </a:lvl1pPr>
          </a:lstStyle>
          <a:p>
            <a:r>
              <a:rPr lang="es-PE" sz="1400" dirty="0"/>
              <a:t>Inversión Total       : S/ </a:t>
            </a:r>
            <a:r>
              <a:rPr lang="es-PE" sz="1400" b="1" dirty="0"/>
              <a:t>14,061,256.48</a:t>
            </a:r>
          </a:p>
          <a:p>
            <a:r>
              <a:rPr lang="es-PE" sz="1400" dirty="0"/>
              <a:t>Beneficiarios       </a:t>
            </a:r>
            <a:r>
              <a:rPr lang="es-PE" sz="1100" dirty="0"/>
              <a:t>   </a:t>
            </a:r>
            <a:r>
              <a:rPr lang="es-PE" sz="1400" dirty="0"/>
              <a:t>: 1487 Estudiantes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DD391449-1519-4CB3-8CA3-E8FD1905A78F}"/>
              </a:ext>
            </a:extLst>
          </p:cNvPr>
          <p:cNvSpPr txBox="1">
            <a:spLocks/>
          </p:cNvSpPr>
          <p:nvPr/>
        </p:nvSpPr>
        <p:spPr>
          <a:xfrm>
            <a:off x="1845742" y="712029"/>
            <a:ext cx="8500516" cy="506702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"/>
              </a:lnSpc>
            </a:pPr>
            <a:r>
              <a:rPr lang="es-ES" sz="3200" b="1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PROYECTOS DE INVERSIÓN</a:t>
            </a:r>
            <a:endParaRPr lang="es-PE" sz="3200" b="1" dirty="0">
              <a:solidFill>
                <a:schemeClr val="bg1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5806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7DE076F-F398-4135-AC08-CAA5DFB49542}"/>
              </a:ext>
            </a:extLst>
          </p:cNvPr>
          <p:cNvSpPr txBox="1"/>
          <p:nvPr/>
        </p:nvSpPr>
        <p:spPr>
          <a:xfrm>
            <a:off x="4114800" y="5936903"/>
            <a:ext cx="358863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0070C0"/>
                </a:solidFill>
                <a:latin typeface="Bree EB" panose="02000506000000020004" pitchFamily="50" charset="0"/>
              </a:rPr>
              <a:t>Koki Noriega</a:t>
            </a:r>
          </a:p>
          <a:p>
            <a:pPr algn="ctr"/>
            <a:r>
              <a:rPr lang="es-ES" sz="1100" b="1" dirty="0">
                <a:solidFill>
                  <a:srgbClr val="0070C0"/>
                </a:solidFill>
                <a:latin typeface="Bree EB" panose="02000506000000020004" pitchFamily="50" charset="0"/>
              </a:rPr>
              <a:t>GOBERNADOR REGIONAL DE ÁNCASH  </a:t>
            </a:r>
            <a:endParaRPr lang="en-US" sz="1100" b="1" dirty="0">
              <a:solidFill>
                <a:srgbClr val="0070C0"/>
              </a:solidFill>
              <a:latin typeface="Bree EB" panose="02000506000000020004" pitchFamily="50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9AA513C-F2CD-4BB2-8592-27F75F9F7517}"/>
              </a:ext>
            </a:extLst>
          </p:cNvPr>
          <p:cNvSpPr txBox="1"/>
          <p:nvPr/>
        </p:nvSpPr>
        <p:spPr>
          <a:xfrm>
            <a:off x="4584800" y="5321813"/>
            <a:ext cx="23583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5400" i="1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pple Chancery" panose="03020702040506060504" pitchFamily="66" charset="0"/>
              </a:rPr>
              <a:t>Gracias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089573E-F7C6-C1F8-8233-924C06A1B3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94" t="925" r="3402" b="1696"/>
          <a:stretch>
            <a:fillRect/>
          </a:stretch>
        </p:blipFill>
        <p:spPr>
          <a:xfrm>
            <a:off x="3276600" y="245746"/>
            <a:ext cx="4240456" cy="4800600"/>
          </a:xfrm>
          <a:custGeom>
            <a:avLst/>
            <a:gdLst>
              <a:gd name="connsiteX0" fmla="*/ 3100273 w 5792481"/>
              <a:gd name="connsiteY0" fmla="*/ 267 h 6557639"/>
              <a:gd name="connsiteX1" fmla="*/ 3143951 w 5792481"/>
              <a:gd name="connsiteY1" fmla="*/ 21999 h 6557639"/>
              <a:gd name="connsiteX2" fmla="*/ 3183228 w 5792481"/>
              <a:gd name="connsiteY2" fmla="*/ 65534 h 6557639"/>
              <a:gd name="connsiteX3" fmla="*/ 3165702 w 5792481"/>
              <a:gd name="connsiteY3" fmla="*/ 98168 h 6557639"/>
              <a:gd name="connsiteX4" fmla="*/ 3158693 w 5792481"/>
              <a:gd name="connsiteY4" fmla="*/ 161397 h 6557639"/>
              <a:gd name="connsiteX5" fmla="*/ 3203538 w 5792481"/>
              <a:gd name="connsiteY5" fmla="*/ 193325 h 6557639"/>
              <a:gd name="connsiteX6" fmla="*/ 3222952 w 5792481"/>
              <a:gd name="connsiteY6" fmla="*/ 228703 h 6557639"/>
              <a:gd name="connsiteX7" fmla="*/ 3224568 w 5792481"/>
              <a:gd name="connsiteY7" fmla="*/ 254513 h 6557639"/>
              <a:gd name="connsiteX8" fmla="*/ 3256836 w 5792481"/>
              <a:gd name="connsiteY8" fmla="*/ 281733 h 6557639"/>
              <a:gd name="connsiteX9" fmla="*/ 3319208 w 5792481"/>
              <a:gd name="connsiteY9" fmla="*/ 327939 h 6557639"/>
              <a:gd name="connsiteX10" fmla="*/ 3373674 w 5792481"/>
              <a:gd name="connsiteY10" fmla="*/ 357199 h 6557639"/>
              <a:gd name="connsiteX11" fmla="*/ 3346802 w 5792481"/>
              <a:gd name="connsiteY11" fmla="*/ 394931 h 6557639"/>
              <a:gd name="connsiteX12" fmla="*/ 3324603 w 5792481"/>
              <a:gd name="connsiteY12" fmla="*/ 424505 h 6557639"/>
              <a:gd name="connsiteX13" fmla="*/ 3329724 w 5792481"/>
              <a:gd name="connsiteY13" fmla="*/ 462553 h 6557639"/>
              <a:gd name="connsiteX14" fmla="*/ 3345635 w 5792481"/>
              <a:gd name="connsiteY14" fmla="*/ 494872 h 6557639"/>
              <a:gd name="connsiteX15" fmla="*/ 3350754 w 5792481"/>
              <a:gd name="connsiteY15" fmla="*/ 542098 h 6557639"/>
              <a:gd name="connsiteX16" fmla="*/ 3394706 w 5792481"/>
              <a:gd name="connsiteY16" fmla="*/ 568296 h 6557639"/>
              <a:gd name="connsiteX17" fmla="*/ 3438384 w 5792481"/>
              <a:gd name="connsiteY17" fmla="*/ 566573 h 6557639"/>
              <a:gd name="connsiteX18" fmla="*/ 3478830 w 5792481"/>
              <a:gd name="connsiteY18" fmla="*/ 583594 h 6557639"/>
              <a:gd name="connsiteX19" fmla="*/ 3511992 w 5792481"/>
              <a:gd name="connsiteY19" fmla="*/ 609405 h 6557639"/>
              <a:gd name="connsiteX20" fmla="*/ 3552438 w 5792481"/>
              <a:gd name="connsiteY20" fmla="*/ 644783 h 6557639"/>
              <a:gd name="connsiteX21" fmla="*/ 3589105 w 5792481"/>
              <a:gd name="connsiteY21" fmla="*/ 652237 h 6557639"/>
              <a:gd name="connsiteX22" fmla="*/ 3619036 w 5792481"/>
              <a:gd name="connsiteY22" fmla="*/ 705971 h 6557639"/>
              <a:gd name="connsiteX23" fmla="*/ 3647077 w 5792481"/>
              <a:gd name="connsiteY23" fmla="*/ 742684 h 6557639"/>
              <a:gd name="connsiteX24" fmla="*/ 3648694 w 5792481"/>
              <a:gd name="connsiteY24" fmla="*/ 780731 h 6557639"/>
              <a:gd name="connsiteX25" fmla="*/ 3703160 w 5792481"/>
              <a:gd name="connsiteY25" fmla="*/ 852822 h 6557639"/>
              <a:gd name="connsiteX26" fmla="*/ 3717181 w 5792481"/>
              <a:gd name="connsiteY26" fmla="*/ 889535 h 6557639"/>
              <a:gd name="connsiteX27" fmla="*/ 3731201 w 5792481"/>
              <a:gd name="connsiteY27" fmla="*/ 929307 h 6557639"/>
              <a:gd name="connsiteX28" fmla="*/ 3759243 w 5792481"/>
              <a:gd name="connsiteY28" fmla="*/ 962961 h 6557639"/>
              <a:gd name="connsiteX29" fmla="*/ 3760859 w 5792481"/>
              <a:gd name="connsiteY29" fmla="*/ 1004068 h 6557639"/>
              <a:gd name="connsiteX30" fmla="*/ 3797798 w 5792481"/>
              <a:gd name="connsiteY30" fmla="*/ 1033328 h 6557639"/>
              <a:gd name="connsiteX31" fmla="*/ 3822336 w 5792481"/>
              <a:gd name="connsiteY31" fmla="*/ 1070041 h 6557639"/>
              <a:gd name="connsiteX32" fmla="*/ 3871408 w 5792481"/>
              <a:gd name="connsiteY32" fmla="*/ 1109813 h 6557639"/>
              <a:gd name="connsiteX33" fmla="*/ 3899449 w 5792481"/>
              <a:gd name="connsiteY33" fmla="*/ 1146526 h 6557639"/>
              <a:gd name="connsiteX34" fmla="*/ 3923985 w 5792481"/>
              <a:gd name="connsiteY34" fmla="*/ 1198537 h 6557639"/>
              <a:gd name="connsiteX35" fmla="*/ 3987078 w 5792481"/>
              <a:gd name="connsiteY35" fmla="*/ 1253605 h 6557639"/>
              <a:gd name="connsiteX36" fmla="*/ 4030756 w 5792481"/>
              <a:gd name="connsiteY36" fmla="*/ 1291654 h 6557639"/>
              <a:gd name="connsiteX37" fmla="*/ 4102749 w 5792481"/>
              <a:gd name="connsiteY37" fmla="*/ 1345388 h 6557639"/>
              <a:gd name="connsiteX38" fmla="*/ 4137800 w 5792481"/>
              <a:gd name="connsiteY38" fmla="*/ 1379041 h 6557639"/>
              <a:gd name="connsiteX39" fmla="*/ 4176357 w 5792481"/>
              <a:gd name="connsiteY39" fmla="*/ 1452467 h 6557639"/>
              <a:gd name="connsiteX40" fmla="*/ 4170962 w 5792481"/>
              <a:gd name="connsiteY40" fmla="*/ 1499694 h 6557639"/>
              <a:gd name="connsiteX41" fmla="*/ 4179862 w 5792481"/>
              <a:gd name="connsiteY41" fmla="*/ 1554447 h 6557639"/>
              <a:gd name="connsiteX42" fmla="*/ 4195499 w 5792481"/>
              <a:gd name="connsiteY42" fmla="*/ 1591476 h 6557639"/>
              <a:gd name="connsiteX43" fmla="*/ 4263986 w 5792481"/>
              <a:gd name="connsiteY43" fmla="*/ 1627873 h 6557639"/>
              <a:gd name="connsiteX44" fmla="*/ 4285017 w 5792481"/>
              <a:gd name="connsiteY44" fmla="*/ 1686002 h 6557639"/>
              <a:gd name="connsiteX45" fmla="*/ 4290137 w 5792481"/>
              <a:gd name="connsiteY45" fmla="*/ 1719972 h 6557639"/>
              <a:gd name="connsiteX46" fmla="*/ 4259312 w 5792481"/>
              <a:gd name="connsiteY46" fmla="*/ 1729853 h 6557639"/>
              <a:gd name="connsiteX47" fmla="*/ 4254639 w 5792481"/>
              <a:gd name="connsiteY47" fmla="*/ 1770645 h 6557639"/>
              <a:gd name="connsiteX48" fmla="*/ 4281960 w 5792481"/>
              <a:gd name="connsiteY48" fmla="*/ 1849485 h 6557639"/>
              <a:gd name="connsiteX49" fmla="*/ 4332199 w 5792481"/>
              <a:gd name="connsiteY49" fmla="*/ 1882120 h 6557639"/>
              <a:gd name="connsiteX50" fmla="*/ 4356735 w 5792481"/>
              <a:gd name="connsiteY50" fmla="*/ 1937190 h 6557639"/>
              <a:gd name="connsiteX51" fmla="*/ 4394845 w 5792481"/>
              <a:gd name="connsiteY51" fmla="*/ 1958289 h 6557639"/>
              <a:gd name="connsiteX52" fmla="*/ 4453712 w 5792481"/>
              <a:gd name="connsiteY52" fmla="*/ 2027950 h 6557639"/>
              <a:gd name="connsiteX53" fmla="*/ 4492270 w 5792481"/>
              <a:gd name="connsiteY53" fmla="*/ 2114634 h 6557639"/>
              <a:gd name="connsiteX54" fmla="*/ 4539004 w 5792481"/>
              <a:gd name="connsiteY54" fmla="*/ 2157467 h 6557639"/>
              <a:gd name="connsiteX55" fmla="*/ 4568935 w 5792481"/>
              <a:gd name="connsiteY55" fmla="*/ 2211200 h 6557639"/>
              <a:gd name="connsiteX56" fmla="*/ 4586460 w 5792481"/>
              <a:gd name="connsiteY56" fmla="*/ 2247913 h 6557639"/>
              <a:gd name="connsiteX57" fmla="*/ 4623127 w 5792481"/>
              <a:gd name="connsiteY57" fmla="*/ 2289021 h 6557639"/>
              <a:gd name="connsiteX58" fmla="*/ 4674089 w 5792481"/>
              <a:gd name="connsiteY58" fmla="*/ 2327457 h 6557639"/>
              <a:gd name="connsiteX59" fmla="*/ 4749313 w 5792481"/>
              <a:gd name="connsiteY59" fmla="*/ 2328794 h 6557639"/>
              <a:gd name="connsiteX60" fmla="*/ 4821305 w 5792481"/>
              <a:gd name="connsiteY60" fmla="*/ 2358052 h 6557639"/>
              <a:gd name="connsiteX61" fmla="*/ 4908935 w 5792481"/>
              <a:gd name="connsiteY61" fmla="*/ 2382527 h 6557639"/>
              <a:gd name="connsiteX62" fmla="*/ 4943987 w 5792481"/>
              <a:gd name="connsiteY62" fmla="*/ 2410061 h 6557639"/>
              <a:gd name="connsiteX63" fmla="*/ 4980656 w 5792481"/>
              <a:gd name="connsiteY63" fmla="*/ 2469525 h 6557639"/>
              <a:gd name="connsiteX64" fmla="*/ 5030447 w 5792481"/>
              <a:gd name="connsiteY64" fmla="*/ 2541616 h 6557639"/>
              <a:gd name="connsiteX65" fmla="*/ 5075292 w 5792481"/>
              <a:gd name="connsiteY65" fmla="*/ 2555190 h 6557639"/>
              <a:gd name="connsiteX66" fmla="*/ 5133265 w 5792481"/>
              <a:gd name="connsiteY66" fmla="*/ 2578329 h 6557639"/>
              <a:gd name="connsiteX67" fmla="*/ 5154295 w 5792481"/>
              <a:gd name="connsiteY67" fmla="*/ 2541616 h 6557639"/>
              <a:gd name="connsiteX68" fmla="*/ 5169932 w 5792481"/>
              <a:gd name="connsiteY68" fmla="*/ 2512359 h 6557639"/>
              <a:gd name="connsiteX69" fmla="*/ 5217388 w 5792481"/>
              <a:gd name="connsiteY69" fmla="*/ 2541616 h 6557639"/>
              <a:gd name="connsiteX70" fmla="*/ 5245430 w 5792481"/>
              <a:gd name="connsiteY70" fmla="*/ 2575270 h 6557639"/>
              <a:gd name="connsiteX71" fmla="*/ 5283986 w 5792481"/>
              <a:gd name="connsiteY71" fmla="*/ 2590567 h 6557639"/>
              <a:gd name="connsiteX72" fmla="*/ 5352200 w 5792481"/>
              <a:gd name="connsiteY72" fmla="*/ 2604140 h 6557639"/>
              <a:gd name="connsiteX73" fmla="*/ 5466256 w 5792481"/>
              <a:gd name="connsiteY73" fmla="*/ 2618101 h 6557639"/>
              <a:gd name="connsiteX74" fmla="*/ 5511822 w 5792481"/>
              <a:gd name="connsiteY74" fmla="*/ 2615042 h 6557639"/>
              <a:gd name="connsiteX75" fmla="*/ 5553884 w 5792481"/>
              <a:gd name="connsiteY75" fmla="*/ 2639517 h 6557639"/>
              <a:gd name="connsiteX76" fmla="*/ 5595946 w 5792481"/>
              <a:gd name="connsiteY76" fmla="*/ 2673171 h 6557639"/>
              <a:gd name="connsiteX77" fmla="*/ 5632613 w 5792481"/>
              <a:gd name="connsiteY77" fmla="*/ 2729576 h 6557639"/>
              <a:gd name="connsiteX78" fmla="*/ 5687079 w 5792481"/>
              <a:gd name="connsiteY78" fmla="*/ 2792488 h 6557639"/>
              <a:gd name="connsiteX79" fmla="*/ 5736152 w 5792481"/>
              <a:gd name="connsiteY79" fmla="*/ 2810844 h 6557639"/>
              <a:gd name="connsiteX80" fmla="*/ 5774710 w 5792481"/>
              <a:gd name="connsiteY80" fmla="*/ 2850616 h 6557639"/>
              <a:gd name="connsiteX81" fmla="*/ 5792234 w 5792481"/>
              <a:gd name="connsiteY81" fmla="*/ 2884270 h 6557639"/>
              <a:gd name="connsiteX82" fmla="*/ 5788730 w 5792481"/>
              <a:gd name="connsiteY82" fmla="*/ 2914863 h 6557639"/>
              <a:gd name="connsiteX83" fmla="*/ 5764194 w 5792481"/>
              <a:gd name="connsiteY83" fmla="*/ 2954637 h 6557639"/>
              <a:gd name="connsiteX84" fmla="*/ 5776324 w 5792481"/>
              <a:gd name="connsiteY84" fmla="*/ 2980448 h 6557639"/>
              <a:gd name="connsiteX85" fmla="*/ 5760688 w 5792481"/>
              <a:gd name="connsiteY85" fmla="*/ 3009705 h 6557639"/>
              <a:gd name="connsiteX86" fmla="*/ 5753679 w 5792481"/>
              <a:gd name="connsiteY86" fmla="*/ 3049477 h 6557639"/>
              <a:gd name="connsiteX87" fmla="*/ 5730758 w 5792481"/>
              <a:gd name="connsiteY87" fmla="*/ 3078349 h 6557639"/>
              <a:gd name="connsiteX88" fmla="*/ 5744778 w 5792481"/>
              <a:gd name="connsiteY88" fmla="*/ 3121180 h 6557639"/>
              <a:gd name="connsiteX89" fmla="*/ 5762304 w 5792481"/>
              <a:gd name="connsiteY89" fmla="*/ 3170131 h 6557639"/>
              <a:gd name="connsiteX90" fmla="*/ 5743163 w 5792481"/>
              <a:gd name="connsiteY90" fmla="*/ 3199390 h 6557639"/>
              <a:gd name="connsiteX91" fmla="*/ 5722132 w 5792481"/>
              <a:gd name="connsiteY91" fmla="*/ 3236101 h 6557639"/>
              <a:gd name="connsiteX92" fmla="*/ 5669554 w 5792481"/>
              <a:gd name="connsiteY92" fmla="*/ 3251399 h 6557639"/>
              <a:gd name="connsiteX93" fmla="*/ 5611582 w 5792481"/>
              <a:gd name="connsiteY93" fmla="*/ 3228260 h 6557639"/>
              <a:gd name="connsiteX94" fmla="*/ 5595946 w 5792481"/>
              <a:gd name="connsiteY94" fmla="*/ 3199390 h 6557639"/>
              <a:gd name="connsiteX95" fmla="*/ 5562510 w 5792481"/>
              <a:gd name="connsiteY95" fmla="*/ 3179309 h 6557639"/>
              <a:gd name="connsiteX96" fmla="*/ 5534470 w 5792481"/>
              <a:gd name="connsiteY96" fmla="*/ 3170130 h 6557639"/>
              <a:gd name="connsiteX97" fmla="*/ 5511822 w 5792481"/>
              <a:gd name="connsiteY97" fmla="*/ 3141260 h 6557639"/>
              <a:gd name="connsiteX98" fmla="*/ 5490792 w 5792481"/>
              <a:gd name="connsiteY98" fmla="*/ 3095370 h 6557639"/>
              <a:gd name="connsiteX99" fmla="*/ 5455740 w 5792481"/>
              <a:gd name="connsiteY99" fmla="*/ 3037241 h 6557639"/>
              <a:gd name="connsiteX100" fmla="*/ 5425808 w 5792481"/>
              <a:gd name="connsiteY100" fmla="*/ 3020220 h 6557639"/>
              <a:gd name="connsiteX101" fmla="*/ 5403162 w 5792481"/>
              <a:gd name="connsiteY101" fmla="*/ 3031122 h 6557639"/>
              <a:gd name="connsiteX102" fmla="*/ 5387252 w 5792481"/>
              <a:gd name="connsiteY102" fmla="*/ 3078349 h 6557639"/>
              <a:gd name="connsiteX103" fmla="*/ 5368111 w 5792481"/>
              <a:gd name="connsiteY103" fmla="*/ 3095368 h 6557639"/>
              <a:gd name="connsiteX104" fmla="*/ 5345190 w 5792481"/>
              <a:gd name="connsiteY104" fmla="*/ 3136478 h 6557639"/>
              <a:gd name="connsiteX105" fmla="*/ 5315533 w 5792481"/>
              <a:gd name="connsiteY105" fmla="*/ 3177973 h 6557639"/>
              <a:gd name="connsiteX106" fmla="*/ 5275088 w 5792481"/>
              <a:gd name="connsiteY106" fmla="*/ 3197666 h 6557639"/>
              <a:gd name="connsiteX107" fmla="*/ 5248936 w 5792481"/>
              <a:gd name="connsiteY107" fmla="*/ 3214686 h 6557639"/>
              <a:gd name="connsiteX108" fmla="*/ 5241925 w 5792481"/>
              <a:gd name="connsiteY108" fmla="*/ 3260578 h 6557639"/>
              <a:gd name="connsiteX109" fmla="*/ 5178833 w 5792481"/>
              <a:gd name="connsiteY109" fmla="*/ 3330943 h 6557639"/>
              <a:gd name="connsiteX110" fmla="*/ 5141891 w 5792481"/>
              <a:gd name="connsiteY110" fmla="*/ 3372052 h 6557639"/>
              <a:gd name="connsiteX111" fmla="*/ 5140276 w 5792481"/>
              <a:gd name="connsiteY111" fmla="*/ 3419667 h 6557639"/>
              <a:gd name="connsiteX112" fmla="*/ 5131375 w 5792481"/>
              <a:gd name="connsiteY112" fmla="*/ 3469954 h 6557639"/>
              <a:gd name="connsiteX113" fmla="*/ 5110345 w 5792481"/>
              <a:gd name="connsiteY113" fmla="*/ 3503607 h 6557639"/>
              <a:gd name="connsiteX114" fmla="*/ 5105224 w 5792481"/>
              <a:gd name="connsiteY114" fmla="*/ 3545102 h 6557639"/>
              <a:gd name="connsiteX115" fmla="*/ 5108730 w 5792481"/>
              <a:gd name="connsiteY115" fmla="*/ 3581815 h 6557639"/>
              <a:gd name="connsiteX116" fmla="*/ 5147286 w 5792481"/>
              <a:gd name="connsiteY116" fmla="*/ 3618528 h 6557639"/>
              <a:gd name="connsiteX117" fmla="*/ 5124365 w 5792481"/>
              <a:gd name="connsiteY117" fmla="*/ 3656577 h 6557639"/>
              <a:gd name="connsiteX118" fmla="*/ 5094708 w 5792481"/>
              <a:gd name="connsiteY118" fmla="*/ 3713370 h 6557639"/>
              <a:gd name="connsiteX119" fmla="*/ 5070173 w 5792481"/>
              <a:gd name="connsiteY119" fmla="*/ 3740904 h 6557639"/>
              <a:gd name="connsiteX120" fmla="*/ 5085808 w 5792481"/>
              <a:gd name="connsiteY120" fmla="*/ 3751419 h 6557639"/>
              <a:gd name="connsiteX121" fmla="*/ 5082305 w 5792481"/>
              <a:gd name="connsiteY121" fmla="*/ 3788131 h 6557639"/>
              <a:gd name="connsiteX122" fmla="*/ 5026221 w 5792481"/>
              <a:gd name="connsiteY122" fmla="*/ 3806488 h 6557639"/>
              <a:gd name="connsiteX123" fmla="*/ 4982544 w 5792481"/>
              <a:gd name="connsiteY123" fmla="*/ 3832687 h 6557639"/>
              <a:gd name="connsiteX124" fmla="*/ 4950997 w 5792481"/>
              <a:gd name="connsiteY124" fmla="*/ 3875518 h 6557639"/>
              <a:gd name="connsiteX125" fmla="*/ 4936976 w 5792481"/>
              <a:gd name="connsiteY125" fmla="*/ 3887756 h 6557639"/>
              <a:gd name="connsiteX126" fmla="*/ 4961513 w 5792481"/>
              <a:gd name="connsiteY126" fmla="*/ 3906112 h 6557639"/>
              <a:gd name="connsiteX127" fmla="*/ 5001685 w 5792481"/>
              <a:gd name="connsiteY127" fmla="*/ 3938043 h 6557639"/>
              <a:gd name="connsiteX128" fmla="*/ 5038625 w 5792481"/>
              <a:gd name="connsiteY128" fmla="*/ 3958123 h 6557639"/>
              <a:gd name="connsiteX129" fmla="*/ 5075292 w 5792481"/>
              <a:gd name="connsiteY129" fmla="*/ 3962518 h 6557639"/>
              <a:gd name="connsiteX130" fmla="*/ 5129760 w 5792481"/>
              <a:gd name="connsiteY130" fmla="*/ 3979539 h 6557639"/>
              <a:gd name="connsiteX131" fmla="*/ 5161306 w 5792481"/>
              <a:gd name="connsiteY131" fmla="*/ 4022370 h 6557639"/>
              <a:gd name="connsiteX132" fmla="*/ 5203368 w 5792481"/>
              <a:gd name="connsiteY132" fmla="*/ 4095796 h 6557639"/>
              <a:gd name="connsiteX133" fmla="*/ 5231410 w 5792481"/>
              <a:gd name="connsiteY133" fmla="*/ 4132509 h 6557639"/>
              <a:gd name="connsiteX134" fmla="*/ 5231410 w 5792481"/>
              <a:gd name="connsiteY134" fmla="*/ 4175341 h 6557639"/>
              <a:gd name="connsiteX135" fmla="*/ 5255946 w 5792481"/>
              <a:gd name="connsiteY135" fmla="*/ 4227351 h 6557639"/>
              <a:gd name="connsiteX136" fmla="*/ 5301512 w 5792481"/>
              <a:gd name="connsiteY136" fmla="*/ 4303836 h 6557639"/>
              <a:gd name="connsiteX137" fmla="*/ 5333060 w 5792481"/>
              <a:gd name="connsiteY137" fmla="*/ 4334430 h 6557639"/>
              <a:gd name="connsiteX138" fmla="*/ 5350584 w 5792481"/>
              <a:gd name="connsiteY138" fmla="*/ 4371143 h 6557639"/>
              <a:gd name="connsiteX139" fmla="*/ 5413678 w 5792481"/>
              <a:gd name="connsiteY139" fmla="*/ 4441509 h 6557639"/>
              <a:gd name="connsiteX140" fmla="*/ 5441719 w 5792481"/>
              <a:gd name="connsiteY140" fmla="*/ 4478223 h 6557639"/>
              <a:gd name="connsiteX141" fmla="*/ 5473265 w 5792481"/>
              <a:gd name="connsiteY141" fmla="*/ 4548588 h 6557639"/>
              <a:gd name="connsiteX142" fmla="*/ 5487286 w 5792481"/>
              <a:gd name="connsiteY142" fmla="*/ 4588360 h 6557639"/>
              <a:gd name="connsiteX143" fmla="*/ 5495912 w 5792481"/>
              <a:gd name="connsiteY143" fmla="*/ 4650885 h 6557639"/>
              <a:gd name="connsiteX144" fmla="*/ 5487286 w 5792481"/>
              <a:gd name="connsiteY144" fmla="*/ 4695440 h 6557639"/>
              <a:gd name="connsiteX145" fmla="*/ 5438214 w 5792481"/>
              <a:gd name="connsiteY145" fmla="*/ 4738272 h 6557639"/>
              <a:gd name="connsiteX146" fmla="*/ 5399657 w 5792481"/>
              <a:gd name="connsiteY146" fmla="*/ 4768866 h 6557639"/>
              <a:gd name="connsiteX147" fmla="*/ 5394262 w 5792481"/>
              <a:gd name="connsiteY147" fmla="*/ 4834449 h 6557639"/>
              <a:gd name="connsiteX148" fmla="*/ 5375122 w 5792481"/>
              <a:gd name="connsiteY148" fmla="*/ 4900421 h 6557639"/>
              <a:gd name="connsiteX149" fmla="*/ 5336565 w 5792481"/>
              <a:gd name="connsiteY149" fmla="*/ 4937134 h 6557639"/>
              <a:gd name="connsiteX150" fmla="*/ 5305018 w 5792481"/>
              <a:gd name="connsiteY150" fmla="*/ 4970786 h 6557639"/>
              <a:gd name="connsiteX151" fmla="*/ 5280480 w 5792481"/>
              <a:gd name="connsiteY151" fmla="*/ 5010560 h 6557639"/>
              <a:gd name="connsiteX152" fmla="*/ 5231410 w 5792481"/>
              <a:gd name="connsiteY152" fmla="*/ 5025856 h 6557639"/>
              <a:gd name="connsiteX153" fmla="*/ 5204984 w 5792481"/>
              <a:gd name="connsiteY153" fmla="*/ 5051668 h 6557639"/>
              <a:gd name="connsiteX154" fmla="*/ 5203368 w 5792481"/>
              <a:gd name="connsiteY154" fmla="*/ 5111520 h 6557639"/>
              <a:gd name="connsiteX155" fmla="*/ 5219005 w 5792481"/>
              <a:gd name="connsiteY155" fmla="*/ 5140390 h 6557639"/>
              <a:gd name="connsiteX156" fmla="*/ 5217388 w 5792481"/>
              <a:gd name="connsiteY156" fmla="*/ 5197183 h 6557639"/>
              <a:gd name="connsiteX157" fmla="*/ 5222510 w 5792481"/>
              <a:gd name="connsiteY157" fmla="*/ 5247470 h 6557639"/>
              <a:gd name="connsiteX158" fmla="*/ 5227904 w 5792481"/>
              <a:gd name="connsiteY158" fmla="*/ 5276728 h 6557639"/>
              <a:gd name="connsiteX159" fmla="*/ 5211994 w 5792481"/>
              <a:gd name="connsiteY159" fmla="*/ 5302540 h 6557639"/>
              <a:gd name="connsiteX160" fmla="*/ 5213882 w 5792481"/>
              <a:gd name="connsiteY160" fmla="*/ 5325679 h 6557639"/>
              <a:gd name="connsiteX161" fmla="*/ 5247046 w 5792481"/>
              <a:gd name="connsiteY161" fmla="*/ 5345371 h 6557639"/>
              <a:gd name="connsiteX162" fmla="*/ 5247048 w 5792481"/>
              <a:gd name="connsiteY162" fmla="*/ 5391261 h 6557639"/>
              <a:gd name="connsiteX163" fmla="*/ 5206874 w 5792481"/>
              <a:gd name="connsiteY163" fmla="*/ 5454174 h 6557639"/>
              <a:gd name="connsiteX164" fmla="*/ 5133265 w 5792481"/>
              <a:gd name="connsiteY164" fmla="*/ 5466411 h 6557639"/>
              <a:gd name="connsiteX165" fmla="*/ 5091203 w 5792481"/>
              <a:gd name="connsiteY165" fmla="*/ 5490886 h 6557639"/>
              <a:gd name="connsiteX166" fmla="*/ 5056152 w 5792481"/>
              <a:gd name="connsiteY166" fmla="*/ 5518421 h 6557639"/>
              <a:gd name="connsiteX167" fmla="*/ 5007079 w 5792481"/>
              <a:gd name="connsiteY167" fmla="*/ 5515362 h 6557639"/>
              <a:gd name="connsiteX168" fmla="*/ 4945602 w 5792481"/>
              <a:gd name="connsiteY168" fmla="*/ 5486104 h 6557639"/>
              <a:gd name="connsiteX169" fmla="*/ 4894914 w 5792481"/>
              <a:gd name="connsiteY169" fmla="*/ 5542896 h 6557639"/>
              <a:gd name="connsiteX170" fmla="*/ 4866873 w 5792481"/>
              <a:gd name="connsiteY170" fmla="*/ 5582669 h 6557639"/>
              <a:gd name="connsiteX171" fmla="*/ 4782749 w 5792481"/>
              <a:gd name="connsiteY171" fmla="*/ 5601025 h 6557639"/>
              <a:gd name="connsiteX172" fmla="*/ 4726667 w 5792481"/>
              <a:gd name="connsiteY172" fmla="*/ 5613263 h 6557639"/>
              <a:gd name="connsiteX173" fmla="*/ 4731789 w 5792481"/>
              <a:gd name="connsiteY173" fmla="*/ 5654370 h 6557639"/>
              <a:gd name="connsiteX174" fmla="*/ 4689727 w 5792481"/>
              <a:gd name="connsiteY174" fmla="*/ 5700261 h 6557639"/>
              <a:gd name="connsiteX175" fmla="*/ 4656563 w 5792481"/>
              <a:gd name="connsiteY175" fmla="*/ 5726462 h 6557639"/>
              <a:gd name="connsiteX176" fmla="*/ 4605602 w 5792481"/>
              <a:gd name="connsiteY176" fmla="*/ 5749213 h 6557639"/>
              <a:gd name="connsiteX177" fmla="*/ 4589965 w 5792481"/>
              <a:gd name="connsiteY177" fmla="*/ 5784590 h 6557639"/>
              <a:gd name="connsiteX178" fmla="*/ 4574056 w 5792481"/>
              <a:gd name="connsiteY178" fmla="*/ 5819580 h 6557639"/>
              <a:gd name="connsiteX179" fmla="*/ 4516357 w 5792481"/>
              <a:gd name="connsiteY179" fmla="*/ 5851897 h 6557639"/>
              <a:gd name="connsiteX180" fmla="*/ 4488316 w 5792481"/>
              <a:gd name="connsiteY180" fmla="*/ 5882491 h 6557639"/>
              <a:gd name="connsiteX181" fmla="*/ 4446255 w 5792481"/>
              <a:gd name="connsiteY181" fmla="*/ 5913084 h 6557639"/>
              <a:gd name="connsiteX182" fmla="*/ 4390171 w 5792481"/>
              <a:gd name="connsiteY182" fmla="*/ 5928382 h 6557639"/>
              <a:gd name="connsiteX183" fmla="*/ 4309552 w 5792481"/>
              <a:gd name="connsiteY183" fmla="*/ 5946738 h 6557639"/>
              <a:gd name="connsiteX184" fmla="*/ 4249965 w 5792481"/>
              <a:gd name="connsiteY184" fmla="*/ 5955917 h 6557639"/>
              <a:gd name="connsiteX185" fmla="*/ 4137800 w 5792481"/>
              <a:gd name="connsiteY185" fmla="*/ 5955917 h 6557639"/>
              <a:gd name="connsiteX186" fmla="*/ 4156943 w 5792481"/>
              <a:gd name="connsiteY186" fmla="*/ 5993964 h 6557639"/>
              <a:gd name="connsiteX187" fmla="*/ 4142922 w 5792481"/>
              <a:gd name="connsiteY187" fmla="*/ 6036797 h 6557639"/>
              <a:gd name="connsiteX188" fmla="*/ 4100859 w 5792481"/>
              <a:gd name="connsiteY188" fmla="*/ 6085749 h 6557639"/>
              <a:gd name="connsiteX189" fmla="*/ 4092233 w 5792481"/>
              <a:gd name="connsiteY189" fmla="*/ 6133362 h 6557639"/>
              <a:gd name="connsiteX190" fmla="*/ 4053676 w 5792481"/>
              <a:gd name="connsiteY190" fmla="*/ 6157837 h 6557639"/>
              <a:gd name="connsiteX191" fmla="*/ 3992199 w 5792481"/>
              <a:gd name="connsiteY191" fmla="*/ 6137758 h 6557639"/>
              <a:gd name="connsiteX192" fmla="*/ 3938006 w 5792481"/>
              <a:gd name="connsiteY192" fmla="*/ 6130303 h 6557639"/>
              <a:gd name="connsiteX193" fmla="*/ 3883538 w 5792481"/>
              <a:gd name="connsiteY193" fmla="*/ 6146937 h 6557639"/>
              <a:gd name="connsiteX194" fmla="*/ 3837973 w 5792481"/>
              <a:gd name="connsiteY194" fmla="*/ 6149995 h 6557639"/>
              <a:gd name="connsiteX195" fmla="*/ 3785394 w 5792481"/>
              <a:gd name="connsiteY195" fmla="*/ 6143876 h 6557639"/>
              <a:gd name="connsiteX196" fmla="*/ 3743333 w 5792481"/>
              <a:gd name="connsiteY196" fmla="*/ 6137757 h 6557639"/>
              <a:gd name="connsiteX197" fmla="*/ 3697765 w 5792481"/>
              <a:gd name="connsiteY197" fmla="*/ 6143876 h 6557639"/>
              <a:gd name="connsiteX198" fmla="*/ 3682128 w 5792481"/>
              <a:gd name="connsiteY198" fmla="*/ 6197609 h 6557639"/>
              <a:gd name="connsiteX199" fmla="*/ 3634673 w 5792481"/>
              <a:gd name="connsiteY199" fmla="*/ 6223422 h 6557639"/>
              <a:gd name="connsiteX200" fmla="*/ 3587490 w 5792481"/>
              <a:gd name="connsiteY200" fmla="*/ 6258798 h 6557639"/>
              <a:gd name="connsiteX201" fmla="*/ 3550549 w 5792481"/>
              <a:gd name="connsiteY201" fmla="*/ 6278490 h 6557639"/>
              <a:gd name="connsiteX202" fmla="*/ 3503368 w 5792481"/>
              <a:gd name="connsiteY202" fmla="*/ 6289393 h 6557639"/>
              <a:gd name="connsiteX203" fmla="*/ 3438384 w 5792481"/>
              <a:gd name="connsiteY203" fmla="*/ 6312144 h 6557639"/>
              <a:gd name="connsiteX204" fmla="*/ 3370171 w 5792481"/>
              <a:gd name="connsiteY204" fmla="*/ 6353640 h 6557639"/>
              <a:gd name="connsiteX205" fmla="*/ 3366666 w 5792481"/>
              <a:gd name="connsiteY205" fmla="*/ 6402590 h 6557639"/>
              <a:gd name="connsiteX206" fmla="*/ 3384192 w 5792481"/>
              <a:gd name="connsiteY206" fmla="*/ 6457660 h 6557639"/>
              <a:gd name="connsiteX207" fmla="*/ 3364775 w 5792481"/>
              <a:gd name="connsiteY207" fmla="*/ 6514066 h 6557639"/>
              <a:gd name="connsiteX208" fmla="*/ 3314087 w 5792481"/>
              <a:gd name="connsiteY208" fmla="*/ 6552502 h 6557639"/>
              <a:gd name="connsiteX209" fmla="*/ 3259621 w 5792481"/>
              <a:gd name="connsiteY209" fmla="*/ 6550779 h 6557639"/>
              <a:gd name="connsiteX210" fmla="*/ 3235084 w 5792481"/>
              <a:gd name="connsiteY210" fmla="*/ 6523243 h 6557639"/>
              <a:gd name="connsiteX211" fmla="*/ 3200033 w 5792481"/>
              <a:gd name="connsiteY211" fmla="*/ 6532420 h 6557639"/>
              <a:gd name="connsiteX212" fmla="*/ 3140445 w 5792481"/>
              <a:gd name="connsiteY212" fmla="*/ 6544659 h 6557639"/>
              <a:gd name="connsiteX213" fmla="*/ 3105395 w 5792481"/>
              <a:gd name="connsiteY213" fmla="*/ 6538540 h 6557639"/>
              <a:gd name="connsiteX214" fmla="*/ 3056321 w 5792481"/>
              <a:gd name="connsiteY214" fmla="*/ 6538541 h 6557639"/>
              <a:gd name="connsiteX215" fmla="*/ 3016149 w 5792481"/>
              <a:gd name="connsiteY215" fmla="*/ 6521907 h 6557639"/>
              <a:gd name="connsiteX216" fmla="*/ 2989724 w 5792481"/>
              <a:gd name="connsiteY216" fmla="*/ 6495707 h 6557639"/>
              <a:gd name="connsiteX217" fmla="*/ 2954671 w 5792481"/>
              <a:gd name="connsiteY217" fmla="*/ 6504886 h 6557639"/>
              <a:gd name="connsiteX218" fmla="*/ 2905601 w 5792481"/>
              <a:gd name="connsiteY218" fmla="*/ 6556896 h 6557639"/>
              <a:gd name="connsiteX219" fmla="*/ 2844395 w 5792481"/>
              <a:gd name="connsiteY219" fmla="*/ 6531085 h 6557639"/>
              <a:gd name="connsiteX220" fmla="*/ 2805839 w 5792481"/>
              <a:gd name="connsiteY220" fmla="*/ 6469897 h 6557639"/>
              <a:gd name="connsiteX221" fmla="*/ 2803949 w 5792481"/>
              <a:gd name="connsiteY221" fmla="*/ 6394747 h 6557639"/>
              <a:gd name="connsiteX222" fmla="*/ 2810960 w 5792481"/>
              <a:gd name="connsiteY222" fmla="*/ 6345798 h 6557639"/>
              <a:gd name="connsiteX223" fmla="*/ 2833881 w 5792481"/>
              <a:gd name="connsiteY223" fmla="*/ 6298570 h 6557639"/>
              <a:gd name="connsiteX224" fmla="*/ 2819860 w 5792481"/>
              <a:gd name="connsiteY224" fmla="*/ 6258798 h 6557639"/>
              <a:gd name="connsiteX225" fmla="*/ 2805839 w 5792481"/>
              <a:gd name="connsiteY225" fmla="*/ 6225145 h 6557639"/>
              <a:gd name="connsiteX226" fmla="*/ 2849517 w 5792481"/>
              <a:gd name="connsiteY226" fmla="*/ 6174470 h 6557639"/>
              <a:gd name="connsiteX227" fmla="*/ 2844396 w 5792481"/>
              <a:gd name="connsiteY227" fmla="*/ 6130304 h 6557639"/>
              <a:gd name="connsiteX228" fmla="*/ 2868933 w 5792481"/>
              <a:gd name="connsiteY228" fmla="*/ 6118065 h 6557639"/>
              <a:gd name="connsiteX229" fmla="*/ 2951167 w 5792481"/>
              <a:gd name="connsiteY229" fmla="*/ 6107162 h 6557639"/>
              <a:gd name="connsiteX230" fmla="*/ 3044190 w 5792481"/>
              <a:gd name="connsiteY230" fmla="*/ 6075234 h 6557639"/>
              <a:gd name="connsiteX231" fmla="*/ 3114293 w 5792481"/>
              <a:gd name="connsiteY231" fmla="*/ 6062996 h 6557639"/>
              <a:gd name="connsiteX232" fmla="*/ 3198417 w 5792481"/>
              <a:gd name="connsiteY232" fmla="*/ 6029342 h 6557639"/>
              <a:gd name="connsiteX233" fmla="*/ 3191406 w 5792481"/>
              <a:gd name="connsiteY233" fmla="*/ 6004867 h 6557639"/>
              <a:gd name="connsiteX234" fmla="*/ 3175497 w 5792481"/>
              <a:gd name="connsiteY234" fmla="*/ 5975609 h 6557639"/>
              <a:gd name="connsiteX235" fmla="*/ 3131819 w 5792481"/>
              <a:gd name="connsiteY235" fmla="*/ 5971213 h 6557639"/>
              <a:gd name="connsiteX236" fmla="*/ 3138830 w 5792481"/>
              <a:gd name="connsiteY236" fmla="*/ 5943679 h 6557639"/>
              <a:gd name="connsiteX237" fmla="*/ 3152849 w 5792481"/>
              <a:gd name="connsiteY237" fmla="*/ 5928381 h 6557639"/>
              <a:gd name="connsiteX238" fmla="*/ 3198417 w 5792481"/>
              <a:gd name="connsiteY238" fmla="*/ 5906966 h 6557639"/>
              <a:gd name="connsiteX239" fmla="*/ 3215943 w 5792481"/>
              <a:gd name="connsiteY239" fmla="*/ 5870253 h 6557639"/>
              <a:gd name="connsiteX240" fmla="*/ 3235084 w 5792481"/>
              <a:gd name="connsiteY240" fmla="*/ 5819578 h 6557639"/>
              <a:gd name="connsiteX241" fmla="*/ 3191406 w 5792481"/>
              <a:gd name="connsiteY241" fmla="*/ 5772352 h 6557639"/>
              <a:gd name="connsiteX242" fmla="*/ 3140445 w 5792481"/>
              <a:gd name="connsiteY242" fmla="*/ 5736974 h 6557639"/>
              <a:gd name="connsiteX243" fmla="*/ 3126424 w 5792481"/>
              <a:gd name="connsiteY243" fmla="*/ 5700261 h 6557639"/>
              <a:gd name="connsiteX244" fmla="*/ 3051200 w 5792481"/>
              <a:gd name="connsiteY244" fmla="*/ 5677510 h 6557639"/>
              <a:gd name="connsiteX245" fmla="*/ 3009138 w 5792481"/>
              <a:gd name="connsiteY245" fmla="*/ 5640797 h 6557639"/>
              <a:gd name="connsiteX246" fmla="*/ 2968692 w 5792481"/>
              <a:gd name="connsiteY246" fmla="*/ 5605419 h 6557639"/>
              <a:gd name="connsiteX247" fmla="*/ 2926632 w 5792481"/>
              <a:gd name="connsiteY247" fmla="*/ 5623776 h 6557639"/>
              <a:gd name="connsiteX248" fmla="*/ 2839003 w 5792481"/>
              <a:gd name="connsiteY248" fmla="*/ 5611539 h 6557639"/>
              <a:gd name="connsiteX249" fmla="*/ 2805839 w 5792481"/>
              <a:gd name="connsiteY249" fmla="*/ 5640797 h 6557639"/>
              <a:gd name="connsiteX250" fmla="*/ 2763777 w 5792481"/>
              <a:gd name="connsiteY250" fmla="*/ 5659154 h 6557639"/>
              <a:gd name="connsiteX251" fmla="*/ 2691784 w 5792481"/>
              <a:gd name="connsiteY251" fmla="*/ 5645192 h 6557639"/>
              <a:gd name="connsiteX252" fmla="*/ 2637592 w 5792481"/>
              <a:gd name="connsiteY252" fmla="*/ 5649976 h 6557639"/>
              <a:gd name="connsiteX253" fmla="*/ 2648108 w 5792481"/>
              <a:gd name="connsiteY253" fmla="*/ 5726461 h 6557639"/>
              <a:gd name="connsiteX254" fmla="*/ 2630582 w 5792481"/>
              <a:gd name="connsiteY254" fmla="*/ 5827422 h 6557639"/>
              <a:gd name="connsiteX255" fmla="*/ 2616561 w 5792481"/>
              <a:gd name="connsiteY255" fmla="*/ 5916145 h 6557639"/>
              <a:gd name="connsiteX256" fmla="*/ 2602539 w 5792481"/>
              <a:gd name="connsiteY256" fmla="*/ 5949797 h 6557639"/>
              <a:gd name="connsiteX257" fmla="*/ 2553466 w 5792481"/>
              <a:gd name="connsiteY257" fmla="*/ 6035462 h 6557639"/>
              <a:gd name="connsiteX258" fmla="*/ 2578004 w 5792481"/>
              <a:gd name="connsiteY258" fmla="*/ 6139482 h 6557639"/>
              <a:gd name="connsiteX259" fmla="*/ 2585015 w 5792481"/>
              <a:gd name="connsiteY259" fmla="*/ 6188432 h 6557639"/>
              <a:gd name="connsiteX260" fmla="*/ 2572610 w 5792481"/>
              <a:gd name="connsiteY260" fmla="*/ 6254014 h 6557639"/>
              <a:gd name="connsiteX261" fmla="*/ 2539447 w 5792481"/>
              <a:gd name="connsiteY261" fmla="*/ 6319987 h 6557639"/>
              <a:gd name="connsiteX262" fmla="*/ 2481475 w 5792481"/>
              <a:gd name="connsiteY262" fmla="*/ 6339677 h 6557639"/>
              <a:gd name="connsiteX263" fmla="*/ 2448314 w 5792481"/>
              <a:gd name="connsiteY263" fmla="*/ 6362818 h 6557639"/>
              <a:gd name="connsiteX264" fmla="*/ 2418383 w 5792481"/>
              <a:gd name="connsiteY264" fmla="*/ 6354975 h 6557639"/>
              <a:gd name="connsiteX265" fmla="*/ 2385220 w 5792481"/>
              <a:gd name="connsiteY265" fmla="*/ 6335283 h 6557639"/>
              <a:gd name="connsiteX266" fmla="*/ 2371200 w 5792481"/>
              <a:gd name="connsiteY266" fmla="*/ 6298570 h 6557639"/>
              <a:gd name="connsiteX267" fmla="*/ 2315117 w 5792481"/>
              <a:gd name="connsiteY267" fmla="*/ 6307749 h 6557639"/>
              <a:gd name="connsiteX268" fmla="*/ 2304601 w 5792481"/>
              <a:gd name="connsiteY268" fmla="*/ 6323046 h 6557639"/>
              <a:gd name="connsiteX269" fmla="*/ 2295702 w 5792481"/>
              <a:gd name="connsiteY269" fmla="*/ 6351915 h 6557639"/>
              <a:gd name="connsiteX270" fmla="*/ 2280066 w 5792481"/>
              <a:gd name="connsiteY270" fmla="*/ 6387293 h 6557639"/>
              <a:gd name="connsiteX271" fmla="*/ 2216973 w 5792481"/>
              <a:gd name="connsiteY271" fmla="*/ 6408709 h 6557639"/>
              <a:gd name="connsiteX272" fmla="*/ 2202952 w 5792481"/>
              <a:gd name="connsiteY272" fmla="*/ 6371996 h 6557639"/>
              <a:gd name="connsiteX273" fmla="*/ 2187041 w 5792481"/>
              <a:gd name="connsiteY273" fmla="*/ 6318264 h 6557639"/>
              <a:gd name="connsiteX274" fmla="*/ 2153880 w 5792481"/>
              <a:gd name="connsiteY274" fmla="*/ 6243502 h 6557639"/>
              <a:gd name="connsiteX275" fmla="*/ 2127454 w 5792481"/>
              <a:gd name="connsiteY275" fmla="*/ 6202005 h 6557639"/>
              <a:gd name="connsiteX276" fmla="*/ 2087281 w 5792481"/>
              <a:gd name="connsiteY276" fmla="*/ 6176194 h 6557639"/>
              <a:gd name="connsiteX277" fmla="*/ 2041715 w 5792481"/>
              <a:gd name="connsiteY277" fmla="*/ 6130303 h 6557639"/>
              <a:gd name="connsiteX278" fmla="*/ 1971612 w 5792481"/>
              <a:gd name="connsiteY278" fmla="*/ 6081353 h 6557639"/>
              <a:gd name="connsiteX279" fmla="*/ 1936560 w 5792481"/>
              <a:gd name="connsiteY279" fmla="*/ 5992629 h 6557639"/>
              <a:gd name="connsiteX280" fmla="*/ 1866457 w 5792481"/>
              <a:gd name="connsiteY280" fmla="*/ 5910026 h 6557639"/>
              <a:gd name="connsiteX281" fmla="*/ 1843536 w 5792481"/>
              <a:gd name="connsiteY281" fmla="*/ 5853232 h 6557639"/>
              <a:gd name="connsiteX282" fmla="*/ 1866457 w 5792481"/>
              <a:gd name="connsiteY282" fmla="*/ 5830481 h 6557639"/>
              <a:gd name="connsiteX283" fmla="*/ 1810374 w 5792481"/>
              <a:gd name="connsiteY283" fmla="*/ 5784590 h 6557639"/>
              <a:gd name="connsiteX284" fmla="*/ 1771817 w 5792481"/>
              <a:gd name="connsiteY284" fmla="*/ 5763174 h 6557639"/>
              <a:gd name="connsiteX285" fmla="*/ 1729757 w 5792481"/>
              <a:gd name="connsiteY285" fmla="*/ 5717283 h 6557639"/>
              <a:gd name="connsiteX286" fmla="*/ 1698209 w 5792481"/>
              <a:gd name="connsiteY286" fmla="*/ 5662213 h 6557639"/>
              <a:gd name="connsiteX287" fmla="*/ 1677179 w 5792481"/>
              <a:gd name="connsiteY287" fmla="*/ 5597966 h 6557639"/>
              <a:gd name="connsiteX288" fmla="*/ 1664773 w 5792481"/>
              <a:gd name="connsiteY288" fmla="*/ 5565648 h 6557639"/>
              <a:gd name="connsiteX289" fmla="*/ 1640237 w 5792481"/>
              <a:gd name="connsiteY289" fmla="*/ 5538113 h 6557639"/>
              <a:gd name="connsiteX290" fmla="*/ 1600063 w 5792481"/>
              <a:gd name="connsiteY290" fmla="*/ 5466411 h 6557639"/>
              <a:gd name="connsiteX291" fmla="*/ 1605186 w 5792481"/>
              <a:gd name="connsiteY291" fmla="*/ 5437154 h 6557639"/>
              <a:gd name="connsiteX292" fmla="*/ 1589549 w 5792481"/>
              <a:gd name="connsiteY292" fmla="*/ 5402163 h 6557639"/>
              <a:gd name="connsiteX293" fmla="*/ 1579033 w 5792481"/>
              <a:gd name="connsiteY293" fmla="*/ 5340976 h 6557639"/>
              <a:gd name="connsiteX294" fmla="*/ 1538587 w 5792481"/>
              <a:gd name="connsiteY294" fmla="*/ 5311717 h 6557639"/>
              <a:gd name="connsiteX295" fmla="*/ 1487900 w 5792481"/>
              <a:gd name="connsiteY295" fmla="*/ 5295084 h 6557639"/>
              <a:gd name="connsiteX296" fmla="*/ 1436938 w 5792481"/>
              <a:gd name="connsiteY296" fmla="*/ 5275003 h 6557639"/>
              <a:gd name="connsiteX297" fmla="*/ 1424807 w 5792481"/>
              <a:gd name="connsiteY297" fmla="*/ 5236956 h 6557639"/>
              <a:gd name="connsiteX298" fmla="*/ 1419413 w 5792481"/>
              <a:gd name="connsiteY298" fmla="*/ 5192400 h 6557639"/>
              <a:gd name="connsiteX299" fmla="*/ 1396765 w 5792481"/>
              <a:gd name="connsiteY299" fmla="*/ 5169649 h 6557639"/>
              <a:gd name="connsiteX300" fmla="*/ 1344187 w 5792481"/>
              <a:gd name="connsiteY300" fmla="*/ 5142114 h 6557639"/>
              <a:gd name="connsiteX301" fmla="*/ 1310752 w 5792481"/>
              <a:gd name="connsiteY301" fmla="*/ 5112855 h 6557639"/>
              <a:gd name="connsiteX302" fmla="*/ 1309136 w 5792481"/>
              <a:gd name="connsiteY302" fmla="*/ 5065628 h 6557639"/>
              <a:gd name="connsiteX303" fmla="*/ 1321268 w 5792481"/>
              <a:gd name="connsiteY303" fmla="*/ 5005775 h 6557639"/>
              <a:gd name="connsiteX304" fmla="*/ 1328278 w 5792481"/>
              <a:gd name="connsiteY304" fmla="*/ 4935410 h 6557639"/>
              <a:gd name="connsiteX305" fmla="*/ 1291611 w 5792481"/>
              <a:gd name="connsiteY305" fmla="*/ 4833113 h 6557639"/>
              <a:gd name="connsiteX306" fmla="*/ 1246044 w 5792481"/>
              <a:gd name="connsiteY306" fmla="*/ 4768866 h 6557639"/>
              <a:gd name="connsiteX307" fmla="*/ 1165425 w 5792481"/>
              <a:gd name="connsiteY307" fmla="*/ 4704617 h 6557639"/>
              <a:gd name="connsiteX308" fmla="*/ 1154911 w 5792481"/>
              <a:gd name="connsiteY308" fmla="*/ 4612838 h 6557639"/>
              <a:gd name="connsiteX309" fmla="*/ 1142505 w 5792481"/>
              <a:gd name="connsiteY309" fmla="*/ 4552982 h 6557639"/>
              <a:gd name="connsiteX310" fmla="*/ 1126868 w 5792481"/>
              <a:gd name="connsiteY310" fmla="*/ 4496579 h 6557639"/>
              <a:gd name="connsiteX311" fmla="*/ 1119858 w 5792481"/>
              <a:gd name="connsiteY311" fmla="*/ 4435389 h 6557639"/>
              <a:gd name="connsiteX312" fmla="*/ 1086425 w 5792481"/>
              <a:gd name="connsiteY312" fmla="*/ 4366360 h 6557639"/>
              <a:gd name="connsiteX313" fmla="*/ 1039239 w 5792481"/>
              <a:gd name="connsiteY313" fmla="*/ 4322193 h 6557639"/>
              <a:gd name="connsiteX314" fmla="*/ 1021714 w 5792481"/>
              <a:gd name="connsiteY314" fmla="*/ 4285479 h 6557639"/>
              <a:gd name="connsiteX315" fmla="*/ 991782 w 5792481"/>
              <a:gd name="connsiteY315" fmla="*/ 4231745 h 6557639"/>
              <a:gd name="connsiteX316" fmla="*/ 958620 w 5792481"/>
              <a:gd name="connsiteY316" fmla="*/ 4184517 h 6557639"/>
              <a:gd name="connsiteX317" fmla="*/ 913052 w 5792481"/>
              <a:gd name="connsiteY317" fmla="*/ 4141686 h 6557639"/>
              <a:gd name="connsiteX318" fmla="*/ 899033 w 5792481"/>
              <a:gd name="connsiteY318" fmla="*/ 4083558 h 6557639"/>
              <a:gd name="connsiteX319" fmla="*/ 870992 w 5792481"/>
              <a:gd name="connsiteY319" fmla="*/ 4046845 h 6557639"/>
              <a:gd name="connsiteX320" fmla="*/ 853466 w 5792481"/>
              <a:gd name="connsiteY320" fmla="*/ 3973419 h 6557639"/>
              <a:gd name="connsiteX321" fmla="*/ 811403 w 5792481"/>
              <a:gd name="connsiteY321" fmla="*/ 3893874 h 6557639"/>
              <a:gd name="connsiteX322" fmla="*/ 779857 w 5792481"/>
              <a:gd name="connsiteY322" fmla="*/ 3851043 h 6557639"/>
              <a:gd name="connsiteX323" fmla="*/ 786868 w 5792481"/>
              <a:gd name="connsiteY323" fmla="*/ 3789855 h 6557639"/>
              <a:gd name="connsiteX324" fmla="*/ 755320 w 5792481"/>
              <a:gd name="connsiteY324" fmla="*/ 3750083 h 6557639"/>
              <a:gd name="connsiteX325" fmla="*/ 760443 w 5792481"/>
              <a:gd name="connsiteY325" fmla="*/ 3696348 h 6557639"/>
              <a:gd name="connsiteX326" fmla="*/ 811404 w 5792481"/>
              <a:gd name="connsiteY326" fmla="*/ 3627705 h 6557639"/>
              <a:gd name="connsiteX327" fmla="*/ 804393 w 5792481"/>
              <a:gd name="connsiteY327" fmla="*/ 3566518 h 6557639"/>
              <a:gd name="connsiteX328" fmla="*/ 765836 w 5792481"/>
              <a:gd name="connsiteY328" fmla="*/ 3563459 h 6557639"/>
              <a:gd name="connsiteX329" fmla="*/ 678209 w 5792481"/>
              <a:gd name="connsiteY329" fmla="*/ 3548163 h 6557639"/>
              <a:gd name="connsiteX330" fmla="*/ 622126 w 5792481"/>
              <a:gd name="connsiteY330" fmla="*/ 3523687 h 6557639"/>
              <a:gd name="connsiteX331" fmla="*/ 618620 w 5792481"/>
              <a:gd name="connsiteY331" fmla="*/ 3471676 h 6557639"/>
              <a:gd name="connsiteX332" fmla="*/ 623741 w 5792481"/>
              <a:gd name="connsiteY332" fmla="*/ 3387348 h 6557639"/>
              <a:gd name="connsiteX333" fmla="*/ 604599 w 5792481"/>
              <a:gd name="connsiteY333" fmla="*/ 3324825 h 6557639"/>
              <a:gd name="connsiteX334" fmla="*/ 580063 w 5792481"/>
              <a:gd name="connsiteY334" fmla="*/ 3300350 h 6557639"/>
              <a:gd name="connsiteX335" fmla="*/ 520476 w 5792481"/>
              <a:gd name="connsiteY335" fmla="*/ 3281992 h 6557639"/>
              <a:gd name="connsiteX336" fmla="*/ 469514 w 5792481"/>
              <a:gd name="connsiteY336" fmla="*/ 3264972 h 6557639"/>
              <a:gd name="connsiteX337" fmla="*/ 457382 w 5792481"/>
              <a:gd name="connsiteY337" fmla="*/ 3233042 h 6557639"/>
              <a:gd name="connsiteX338" fmla="*/ 422331 w 5792481"/>
              <a:gd name="connsiteY338" fmla="*/ 3202448 h 6557639"/>
              <a:gd name="connsiteX339" fmla="*/ 380269 w 5792481"/>
              <a:gd name="connsiteY339" fmla="*/ 3190211 h 6557639"/>
              <a:gd name="connsiteX340" fmla="*/ 367865 w 5792481"/>
              <a:gd name="connsiteY340" fmla="*/ 3160952 h 6557639"/>
              <a:gd name="connsiteX341" fmla="*/ 394290 w 5792481"/>
              <a:gd name="connsiteY341" fmla="*/ 3141260 h 6557639"/>
              <a:gd name="connsiteX342" fmla="*/ 437968 w 5792481"/>
              <a:gd name="connsiteY342" fmla="*/ 3108942 h 6557639"/>
              <a:gd name="connsiteX343" fmla="*/ 443363 w 5792481"/>
              <a:gd name="connsiteY343" fmla="*/ 3058656 h 6557639"/>
              <a:gd name="connsiteX344" fmla="*/ 448482 w 5792481"/>
              <a:gd name="connsiteY344" fmla="*/ 2998803 h 6557639"/>
              <a:gd name="connsiteX345" fmla="*/ 418827 w 5792481"/>
              <a:gd name="connsiteY345" fmla="*/ 2948518 h 6557639"/>
              <a:gd name="connsiteX346" fmla="*/ 352228 w 5792481"/>
              <a:gd name="connsiteY346" fmla="*/ 2939339 h 6557639"/>
              <a:gd name="connsiteX347" fmla="*/ 290751 w 5792481"/>
              <a:gd name="connsiteY347" fmla="*/ 2926397 h 6557639"/>
              <a:gd name="connsiteX348" fmla="*/ 296146 w 5792481"/>
              <a:gd name="connsiteY348" fmla="*/ 3006646 h 6557639"/>
              <a:gd name="connsiteX349" fmla="*/ 285631 w 5792481"/>
              <a:gd name="connsiteY349" fmla="*/ 3034181 h 6557639"/>
              <a:gd name="connsiteX350" fmla="*/ 227658 w 5792481"/>
              <a:gd name="connsiteY350" fmla="*/ 3035516 h 6557639"/>
              <a:gd name="connsiteX351" fmla="*/ 199619 w 5792481"/>
              <a:gd name="connsiteY351" fmla="*/ 3001863 h 6557639"/>
              <a:gd name="connsiteX352" fmla="*/ 180476 w 5792481"/>
              <a:gd name="connsiteY352" fmla="*/ 2954637 h 6557639"/>
              <a:gd name="connsiteX353" fmla="*/ 113877 w 5792481"/>
              <a:gd name="connsiteY353" fmla="*/ 2945458 h 6557639"/>
              <a:gd name="connsiteX354" fmla="*/ 78825 w 5792481"/>
              <a:gd name="connsiteY354" fmla="*/ 2920983 h 6557639"/>
              <a:gd name="connsiteX355" fmla="*/ 94014 w 5792481"/>
              <a:gd name="connsiteY355" fmla="*/ 2899567 h 6557639"/>
              <a:gd name="connsiteX356" fmla="*/ 137245 w 5792481"/>
              <a:gd name="connsiteY356" fmla="*/ 2896508 h 6557639"/>
              <a:gd name="connsiteX357" fmla="*/ 198001 w 5792481"/>
              <a:gd name="connsiteY357" fmla="*/ 2896508 h 6557639"/>
              <a:gd name="connsiteX358" fmla="*/ 264598 w 5792481"/>
              <a:gd name="connsiteY358" fmla="*/ 2878150 h 6557639"/>
              <a:gd name="connsiteX359" fmla="*/ 264599 w 5792481"/>
              <a:gd name="connsiteY359" fmla="*/ 2798606 h 6557639"/>
              <a:gd name="connsiteX360" fmla="*/ 247073 w 5792481"/>
              <a:gd name="connsiteY360" fmla="*/ 2731300 h 6557639"/>
              <a:gd name="connsiteX361" fmla="*/ 201507 w 5792481"/>
              <a:gd name="connsiteY361" fmla="*/ 2673171 h 6557639"/>
              <a:gd name="connsiteX362" fmla="*/ 166455 w 5792481"/>
              <a:gd name="connsiteY362" fmla="*/ 2676230 h 6557639"/>
              <a:gd name="connsiteX363" fmla="*/ 127898 w 5792481"/>
              <a:gd name="connsiteY363" fmla="*/ 2670111 h 6557639"/>
              <a:gd name="connsiteX364" fmla="*/ 71815 w 5792481"/>
              <a:gd name="connsiteY364" fmla="*/ 2663992 h 6557639"/>
              <a:gd name="connsiteX365" fmla="*/ 38381 w 5792481"/>
              <a:gd name="connsiteY365" fmla="*/ 2591902 h 6557639"/>
              <a:gd name="connsiteX366" fmla="*/ 57795 w 5792481"/>
              <a:gd name="connsiteY366" fmla="*/ 2541616 h 6557639"/>
              <a:gd name="connsiteX367" fmla="*/ 43774 w 5792481"/>
              <a:gd name="connsiteY367" fmla="*/ 2504903 h 6557639"/>
              <a:gd name="connsiteX368" fmla="*/ 8723 w 5792481"/>
              <a:gd name="connsiteY368" fmla="*/ 2449834 h 6557639"/>
              <a:gd name="connsiteX369" fmla="*/ 1712 w 5792481"/>
              <a:gd name="connsiteY369" fmla="*/ 2416181 h 6557639"/>
              <a:gd name="connsiteX370" fmla="*/ 34427 w 5792481"/>
              <a:gd name="connsiteY370" fmla="*/ 2394764 h 6557639"/>
              <a:gd name="connsiteX371" fmla="*/ 90509 w 5792481"/>
              <a:gd name="connsiteY371" fmla="*/ 2364170 h 6557639"/>
              <a:gd name="connsiteX372" fmla="*/ 127898 w 5792481"/>
              <a:gd name="connsiteY372" fmla="*/ 2333576 h 6557639"/>
              <a:gd name="connsiteX373" fmla="*/ 157555 w 5792481"/>
              <a:gd name="connsiteY373" fmla="*/ 2301257 h 6557639"/>
              <a:gd name="connsiteX374" fmla="*/ 183980 w 5792481"/>
              <a:gd name="connsiteY374" fmla="*/ 2260150 h 6557639"/>
              <a:gd name="connsiteX375" fmla="*/ 213638 w 5792481"/>
              <a:gd name="connsiteY375" fmla="*/ 2237010 h 6557639"/>
              <a:gd name="connsiteX376" fmla="*/ 226042 w 5792481"/>
              <a:gd name="connsiteY376" fmla="*/ 2186725 h 6557639"/>
              <a:gd name="connsiteX377" fmla="*/ 222537 w 5792481"/>
              <a:gd name="connsiteY377" fmla="*/ 2131655 h 6557639"/>
              <a:gd name="connsiteX378" fmla="*/ 233052 w 5792481"/>
              <a:gd name="connsiteY378" fmla="*/ 2073526 h 6557639"/>
              <a:gd name="connsiteX379" fmla="*/ 248689 w 5792481"/>
              <a:gd name="connsiteY379" fmla="*/ 2001436 h 6557639"/>
              <a:gd name="connsiteX380" fmla="*/ 285631 w 5792481"/>
              <a:gd name="connsiteY380" fmla="*/ 1945031 h 6557639"/>
              <a:gd name="connsiteX381" fmla="*/ 297762 w 5792481"/>
              <a:gd name="connsiteY381" fmla="*/ 1912713 h 6557639"/>
              <a:gd name="connsiteX382" fmla="*/ 320682 w 5792481"/>
              <a:gd name="connsiteY382" fmla="*/ 1874664 h 6557639"/>
              <a:gd name="connsiteX383" fmla="*/ 374876 w 5792481"/>
              <a:gd name="connsiteY383" fmla="*/ 1825010 h 6557639"/>
              <a:gd name="connsiteX384" fmla="*/ 428173 w 5792481"/>
              <a:gd name="connsiteY384" fmla="*/ 1808377 h 6557639"/>
              <a:gd name="connsiteX385" fmla="*/ 477694 w 5792481"/>
              <a:gd name="connsiteY385" fmla="*/ 1804614 h 6557639"/>
              <a:gd name="connsiteX386" fmla="*/ 539617 w 5792481"/>
              <a:gd name="connsiteY386" fmla="*/ 1799514 h 6557639"/>
              <a:gd name="connsiteX387" fmla="*/ 594085 w 5792481"/>
              <a:gd name="connsiteY387" fmla="*/ 1761468 h 6557639"/>
              <a:gd name="connsiteX388" fmla="*/ 651782 w 5792481"/>
              <a:gd name="connsiteY388" fmla="*/ 1738326 h 6557639"/>
              <a:gd name="connsiteX389" fmla="*/ 684050 w 5792481"/>
              <a:gd name="connsiteY389" fmla="*/ 1725774 h 6557639"/>
              <a:gd name="connsiteX390" fmla="*/ 728895 w 5792481"/>
              <a:gd name="connsiteY390" fmla="*/ 1707733 h 6557639"/>
              <a:gd name="connsiteX391" fmla="*/ 786868 w 5792481"/>
              <a:gd name="connsiteY391" fmla="*/ 1672744 h 6557639"/>
              <a:gd name="connsiteX392" fmla="*/ 913053 w 5792481"/>
              <a:gd name="connsiteY392" fmla="*/ 1623793 h 6557639"/>
              <a:gd name="connsiteX393" fmla="*/ 946216 w 5792481"/>
              <a:gd name="connsiteY393" fmla="*/ 1606773 h 6557639"/>
              <a:gd name="connsiteX394" fmla="*/ 993672 w 5792481"/>
              <a:gd name="connsiteY394" fmla="*/ 1590141 h 6557639"/>
              <a:gd name="connsiteX395" fmla="*/ 1032230 w 5792481"/>
              <a:gd name="connsiteY395" fmla="*/ 1599318 h 6557639"/>
              <a:gd name="connsiteX396" fmla="*/ 1058381 w 5792481"/>
              <a:gd name="connsiteY396" fmla="*/ 1606773 h 6557639"/>
              <a:gd name="connsiteX397" fmla="*/ 1095322 w 5792481"/>
              <a:gd name="connsiteY397" fmla="*/ 1595239 h 6557639"/>
              <a:gd name="connsiteX398" fmla="*/ 1160030 w 5792481"/>
              <a:gd name="connsiteY398" fmla="*/ 1585356 h 6557639"/>
              <a:gd name="connsiteX399" fmla="*/ 1202092 w 5792481"/>
              <a:gd name="connsiteY399" fmla="*/ 1563940 h 6557639"/>
              <a:gd name="connsiteX400" fmla="*/ 1254670 w 5792481"/>
              <a:gd name="connsiteY400" fmla="*/ 1554762 h 6557639"/>
              <a:gd name="connsiteX401" fmla="*/ 1303741 w 5792481"/>
              <a:gd name="connsiteY401" fmla="*/ 1560881 h 6557639"/>
              <a:gd name="connsiteX402" fmla="*/ 1347693 w 5792481"/>
              <a:gd name="connsiteY402" fmla="*/ 1538130 h 6557639"/>
              <a:gd name="connsiteX403" fmla="*/ 1396766 w 5792481"/>
              <a:gd name="connsiteY403" fmla="*/ 1515695 h 6557639"/>
              <a:gd name="connsiteX404" fmla="*/ 1415906 w 5792481"/>
              <a:gd name="connsiteY404" fmla="*/ 1472159 h 6557639"/>
              <a:gd name="connsiteX405" fmla="*/ 1417796 w 5792481"/>
              <a:gd name="connsiteY405" fmla="*/ 1427991 h 6557639"/>
              <a:gd name="connsiteX406" fmla="*/ 1379239 w 5792481"/>
              <a:gd name="connsiteY406" fmla="*/ 1366804 h 6557639"/>
              <a:gd name="connsiteX407" fmla="*/ 1375734 w 5792481"/>
              <a:gd name="connsiteY407" fmla="*/ 1313773 h 6557639"/>
              <a:gd name="connsiteX408" fmla="*/ 1395597 w 5792481"/>
              <a:gd name="connsiteY408" fmla="*/ 1251565 h 6557639"/>
              <a:gd name="connsiteX409" fmla="*/ 1445118 w 5792481"/>
              <a:gd name="connsiteY409" fmla="*/ 1192732 h 6557639"/>
              <a:gd name="connsiteX410" fmla="*/ 1486010 w 5792481"/>
              <a:gd name="connsiteY410" fmla="*/ 1190693 h 6557639"/>
              <a:gd name="connsiteX411" fmla="*/ 1508931 w 5792481"/>
              <a:gd name="connsiteY411" fmla="*/ 1161822 h 6557639"/>
              <a:gd name="connsiteX412" fmla="*/ 1539758 w 5792481"/>
              <a:gd name="connsiteY412" fmla="*/ 1095851 h 6557639"/>
              <a:gd name="connsiteX413" fmla="*/ 1591886 w 5792481"/>
              <a:gd name="connsiteY413" fmla="*/ 1041486 h 6557639"/>
              <a:gd name="connsiteX414" fmla="*/ 1619928 w 5792481"/>
              <a:gd name="connsiteY414" fmla="*/ 984376 h 6557639"/>
              <a:gd name="connsiteX415" fmla="*/ 1617592 w 5792481"/>
              <a:gd name="connsiteY415" fmla="*/ 889535 h 6557639"/>
              <a:gd name="connsiteX416" fmla="*/ 1649138 w 5792481"/>
              <a:gd name="connsiteY416" fmla="*/ 800813 h 6557639"/>
              <a:gd name="connsiteX417" fmla="*/ 1698209 w 5792481"/>
              <a:gd name="connsiteY417" fmla="*/ 767159 h 6557639"/>
              <a:gd name="connsiteX418" fmla="*/ 1691198 w 5792481"/>
              <a:gd name="connsiteY418" fmla="*/ 687615 h 6557639"/>
              <a:gd name="connsiteX419" fmla="*/ 1772986 w 5792481"/>
              <a:gd name="connsiteY419" fmla="*/ 616228 h 6557639"/>
              <a:gd name="connsiteX420" fmla="*/ 1810374 w 5792481"/>
              <a:gd name="connsiteY420" fmla="*/ 583594 h 6557639"/>
              <a:gd name="connsiteX421" fmla="*/ 1880477 w 5792481"/>
              <a:gd name="connsiteY421" fmla="*/ 530565 h 6557639"/>
              <a:gd name="connsiteX422" fmla="*/ 1934670 w 5792481"/>
              <a:gd name="connsiteY422" fmla="*/ 496207 h 6557639"/>
              <a:gd name="connsiteX423" fmla="*/ 1992642 w 5792481"/>
              <a:gd name="connsiteY423" fmla="*/ 448980 h 6557639"/>
              <a:gd name="connsiteX424" fmla="*/ 2041715 w 5792481"/>
              <a:gd name="connsiteY424" fmla="*/ 424505 h 6557639"/>
              <a:gd name="connsiteX425" fmla="*/ 2094292 w 5792481"/>
              <a:gd name="connsiteY425" fmla="*/ 403090 h 6557639"/>
              <a:gd name="connsiteX426" fmla="*/ 2174911 w 5792481"/>
              <a:gd name="connsiteY426" fmla="*/ 375555 h 6557639"/>
              <a:gd name="connsiteX427" fmla="*/ 2226320 w 5792481"/>
              <a:gd name="connsiteY427" fmla="*/ 359238 h 6557639"/>
              <a:gd name="connsiteX428" fmla="*/ 2259034 w 5792481"/>
              <a:gd name="connsiteY428" fmla="*/ 326604 h 6557639"/>
              <a:gd name="connsiteX429" fmla="*/ 2287076 w 5792481"/>
              <a:gd name="connsiteY429" fmla="*/ 253178 h 6557639"/>
              <a:gd name="connsiteX430" fmla="*/ 2301096 w 5792481"/>
              <a:gd name="connsiteY430" fmla="*/ 216465 h 6557639"/>
              <a:gd name="connsiteX431" fmla="*/ 2318622 w 5792481"/>
              <a:gd name="connsiteY431" fmla="*/ 164456 h 6557639"/>
              <a:gd name="connsiteX432" fmla="*/ 2346662 w 5792481"/>
              <a:gd name="connsiteY432" fmla="*/ 103267 h 6557639"/>
              <a:gd name="connsiteX433" fmla="*/ 2385220 w 5792481"/>
              <a:gd name="connsiteY433" fmla="*/ 35961 h 6557639"/>
              <a:gd name="connsiteX434" fmla="*/ 2449929 w 5792481"/>
              <a:gd name="connsiteY434" fmla="*/ 58711 h 6557639"/>
              <a:gd name="connsiteX435" fmla="*/ 2511406 w 5792481"/>
              <a:gd name="connsiteY435" fmla="*/ 94089 h 6557639"/>
              <a:gd name="connsiteX436" fmla="*/ 2539447 w 5792481"/>
              <a:gd name="connsiteY436" fmla="*/ 63494 h 6557639"/>
              <a:gd name="connsiteX437" fmla="*/ 2628245 w 5792481"/>
              <a:gd name="connsiteY437" fmla="*/ 53297 h 6557639"/>
              <a:gd name="connsiteX438" fmla="*/ 2665633 w 5792481"/>
              <a:gd name="connsiteY438" fmla="*/ 61455 h 6557639"/>
              <a:gd name="connsiteX439" fmla="*/ 2707695 w 5792481"/>
              <a:gd name="connsiteY439" fmla="*/ 81851 h 6557639"/>
              <a:gd name="connsiteX440" fmla="*/ 2791819 w 5792481"/>
              <a:gd name="connsiteY440" fmla="*/ 69614 h 6557639"/>
              <a:gd name="connsiteX441" fmla="*/ 2889242 w 5792481"/>
              <a:gd name="connsiteY441" fmla="*/ 66869 h 6557639"/>
              <a:gd name="connsiteX442" fmla="*/ 2960066 w 5792481"/>
              <a:gd name="connsiteY442" fmla="*/ 45138 h 6557639"/>
              <a:gd name="connsiteX443" fmla="*/ 3002128 w 5792481"/>
              <a:gd name="connsiteY443" fmla="*/ 32901 h 6557639"/>
              <a:gd name="connsiteX444" fmla="*/ 3048864 w 5792481"/>
              <a:gd name="connsiteY444" fmla="*/ 28822 h 6557639"/>
              <a:gd name="connsiteX445" fmla="*/ 3080857 w 5792481"/>
              <a:gd name="connsiteY445" fmla="*/ 18940 h 6557639"/>
              <a:gd name="connsiteX446" fmla="*/ 3100273 w 5792481"/>
              <a:gd name="connsiteY446" fmla="*/ 267 h 6557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</a:cxnLst>
            <a:rect l="l" t="t" r="r" b="b"/>
            <a:pathLst>
              <a:path w="5792481" h="6557639">
                <a:moveTo>
                  <a:pt x="3100273" y="267"/>
                </a:moveTo>
                <a:cubicBezTo>
                  <a:pt x="3112540" y="2816"/>
                  <a:pt x="3130124" y="11121"/>
                  <a:pt x="3143951" y="21999"/>
                </a:cubicBezTo>
                <a:cubicBezTo>
                  <a:pt x="3157777" y="32878"/>
                  <a:pt x="3179602" y="52839"/>
                  <a:pt x="3183228" y="65534"/>
                </a:cubicBezTo>
                <a:cubicBezTo>
                  <a:pt x="3186853" y="78229"/>
                  <a:pt x="3130462" y="5889"/>
                  <a:pt x="3165702" y="98168"/>
                </a:cubicBezTo>
                <a:cubicBezTo>
                  <a:pt x="3156355" y="110406"/>
                  <a:pt x="3152387" y="145537"/>
                  <a:pt x="3158693" y="161397"/>
                </a:cubicBezTo>
                <a:cubicBezTo>
                  <a:pt x="3164999" y="177256"/>
                  <a:pt x="3192828" y="182107"/>
                  <a:pt x="3203538" y="193325"/>
                </a:cubicBezTo>
                <a:cubicBezTo>
                  <a:pt x="3214248" y="204542"/>
                  <a:pt x="3219447" y="218506"/>
                  <a:pt x="3222952" y="228703"/>
                </a:cubicBezTo>
                <a:cubicBezTo>
                  <a:pt x="3226457" y="238900"/>
                  <a:pt x="3218922" y="245675"/>
                  <a:pt x="3224568" y="254513"/>
                </a:cubicBezTo>
                <a:cubicBezTo>
                  <a:pt x="3230215" y="263351"/>
                  <a:pt x="3241062" y="269495"/>
                  <a:pt x="3256836" y="281733"/>
                </a:cubicBezTo>
                <a:cubicBezTo>
                  <a:pt x="3272609" y="293970"/>
                  <a:pt x="3300320" y="312302"/>
                  <a:pt x="3319208" y="327939"/>
                </a:cubicBezTo>
                <a:cubicBezTo>
                  <a:pt x="3338097" y="343576"/>
                  <a:pt x="3368491" y="345524"/>
                  <a:pt x="3373674" y="357199"/>
                </a:cubicBezTo>
                <a:cubicBezTo>
                  <a:pt x="3369001" y="369436"/>
                  <a:pt x="3354980" y="383713"/>
                  <a:pt x="3346802" y="394931"/>
                </a:cubicBezTo>
                <a:cubicBezTo>
                  <a:pt x="3338623" y="406148"/>
                  <a:pt x="3327450" y="413235"/>
                  <a:pt x="3324603" y="424505"/>
                </a:cubicBezTo>
                <a:cubicBezTo>
                  <a:pt x="3321756" y="435775"/>
                  <a:pt x="3325050" y="450315"/>
                  <a:pt x="3329724" y="462553"/>
                </a:cubicBezTo>
                <a:cubicBezTo>
                  <a:pt x="3334397" y="474791"/>
                  <a:pt x="3342130" y="481614"/>
                  <a:pt x="3345635" y="494872"/>
                </a:cubicBezTo>
                <a:cubicBezTo>
                  <a:pt x="3349139" y="508130"/>
                  <a:pt x="3342576" y="529350"/>
                  <a:pt x="3350754" y="542098"/>
                </a:cubicBezTo>
                <a:cubicBezTo>
                  <a:pt x="3358932" y="554846"/>
                  <a:pt x="3380101" y="564217"/>
                  <a:pt x="3394706" y="568296"/>
                </a:cubicBezTo>
                <a:cubicBezTo>
                  <a:pt x="3409311" y="572376"/>
                  <a:pt x="3424364" y="564024"/>
                  <a:pt x="3438384" y="566573"/>
                </a:cubicBezTo>
                <a:cubicBezTo>
                  <a:pt x="3452405" y="569124"/>
                  <a:pt x="3464225" y="577476"/>
                  <a:pt x="3478830" y="583594"/>
                </a:cubicBezTo>
                <a:cubicBezTo>
                  <a:pt x="3493435" y="589713"/>
                  <a:pt x="3497972" y="601246"/>
                  <a:pt x="3511992" y="609405"/>
                </a:cubicBezTo>
                <a:cubicBezTo>
                  <a:pt x="3526013" y="617563"/>
                  <a:pt x="3540753" y="634075"/>
                  <a:pt x="3552438" y="644783"/>
                </a:cubicBezTo>
                <a:cubicBezTo>
                  <a:pt x="3562324" y="654406"/>
                  <a:pt x="3579219" y="642614"/>
                  <a:pt x="3589105" y="652237"/>
                </a:cubicBezTo>
                <a:lnTo>
                  <a:pt x="3619036" y="705971"/>
                </a:lnTo>
                <a:cubicBezTo>
                  <a:pt x="3628383" y="718208"/>
                  <a:pt x="3642135" y="730224"/>
                  <a:pt x="3647077" y="742684"/>
                </a:cubicBezTo>
                <a:cubicBezTo>
                  <a:pt x="3652020" y="755144"/>
                  <a:pt x="3639347" y="762374"/>
                  <a:pt x="3648694" y="780731"/>
                </a:cubicBezTo>
                <a:cubicBezTo>
                  <a:pt x="3658041" y="799089"/>
                  <a:pt x="3691746" y="834689"/>
                  <a:pt x="3703160" y="852822"/>
                </a:cubicBezTo>
                <a:cubicBezTo>
                  <a:pt x="3714574" y="870956"/>
                  <a:pt x="3712507" y="876788"/>
                  <a:pt x="3717181" y="889535"/>
                </a:cubicBezTo>
                <a:cubicBezTo>
                  <a:pt x="3721854" y="902283"/>
                  <a:pt x="3723665" y="916152"/>
                  <a:pt x="3731201" y="929307"/>
                </a:cubicBezTo>
                <a:cubicBezTo>
                  <a:pt x="3737810" y="940845"/>
                  <a:pt x="3754300" y="950501"/>
                  <a:pt x="3759243" y="962961"/>
                </a:cubicBezTo>
                <a:cubicBezTo>
                  <a:pt x="3764185" y="975421"/>
                  <a:pt x="3751512" y="991830"/>
                  <a:pt x="3760859" y="1004068"/>
                </a:cubicBezTo>
                <a:cubicBezTo>
                  <a:pt x="3770206" y="1016306"/>
                  <a:pt x="3787552" y="1022333"/>
                  <a:pt x="3797798" y="1033328"/>
                </a:cubicBezTo>
                <a:cubicBezTo>
                  <a:pt x="3808045" y="1044323"/>
                  <a:pt x="3810069" y="1057293"/>
                  <a:pt x="3822336" y="1070041"/>
                </a:cubicBezTo>
                <a:cubicBezTo>
                  <a:pt x="3834605" y="1082788"/>
                  <a:pt x="3858556" y="1097065"/>
                  <a:pt x="3871408" y="1109813"/>
                </a:cubicBezTo>
                <a:cubicBezTo>
                  <a:pt x="3884260" y="1122560"/>
                  <a:pt x="3890686" y="1131739"/>
                  <a:pt x="3899449" y="1146526"/>
                </a:cubicBezTo>
                <a:cubicBezTo>
                  <a:pt x="3908212" y="1161314"/>
                  <a:pt x="3909380" y="1180690"/>
                  <a:pt x="3923985" y="1198537"/>
                </a:cubicBezTo>
                <a:cubicBezTo>
                  <a:pt x="3938590" y="1216384"/>
                  <a:pt x="3969283" y="1238086"/>
                  <a:pt x="3987078" y="1253605"/>
                </a:cubicBezTo>
                <a:cubicBezTo>
                  <a:pt x="4004872" y="1269124"/>
                  <a:pt x="4013230" y="1276868"/>
                  <a:pt x="4030756" y="1291654"/>
                </a:cubicBezTo>
                <a:cubicBezTo>
                  <a:pt x="4048281" y="1306441"/>
                  <a:pt x="4085493" y="1330314"/>
                  <a:pt x="4102749" y="1345388"/>
                </a:cubicBezTo>
                <a:lnTo>
                  <a:pt x="4137800" y="1379041"/>
                </a:lnTo>
                <a:cubicBezTo>
                  <a:pt x="4147147" y="1403516"/>
                  <a:pt x="4184850" y="1426238"/>
                  <a:pt x="4176357" y="1452467"/>
                </a:cubicBezTo>
                <a:cubicBezTo>
                  <a:pt x="4167864" y="1478696"/>
                  <a:pt x="4168626" y="1482698"/>
                  <a:pt x="4170962" y="1499694"/>
                </a:cubicBezTo>
                <a:cubicBezTo>
                  <a:pt x="4173298" y="1516691"/>
                  <a:pt x="4175772" y="1539150"/>
                  <a:pt x="4179862" y="1554447"/>
                </a:cubicBezTo>
                <a:cubicBezTo>
                  <a:pt x="4183951" y="1569743"/>
                  <a:pt x="4181478" y="1579238"/>
                  <a:pt x="4195499" y="1591476"/>
                </a:cubicBezTo>
                <a:cubicBezTo>
                  <a:pt x="4209519" y="1603713"/>
                  <a:pt x="4249066" y="1612119"/>
                  <a:pt x="4263986" y="1627873"/>
                </a:cubicBezTo>
                <a:cubicBezTo>
                  <a:pt x="4278906" y="1643627"/>
                  <a:pt x="4284164" y="1672181"/>
                  <a:pt x="4285017" y="1686002"/>
                </a:cubicBezTo>
                <a:cubicBezTo>
                  <a:pt x="4285871" y="1699822"/>
                  <a:pt x="4294422" y="1712664"/>
                  <a:pt x="4290137" y="1719972"/>
                </a:cubicBezTo>
                <a:cubicBezTo>
                  <a:pt x="4285853" y="1727281"/>
                  <a:pt x="4265228" y="1721407"/>
                  <a:pt x="4259312" y="1729853"/>
                </a:cubicBezTo>
                <a:cubicBezTo>
                  <a:pt x="4253396" y="1738299"/>
                  <a:pt x="4250864" y="1750706"/>
                  <a:pt x="4254639" y="1770645"/>
                </a:cubicBezTo>
                <a:cubicBezTo>
                  <a:pt x="4258413" y="1790584"/>
                  <a:pt x="4269033" y="1830906"/>
                  <a:pt x="4281960" y="1849485"/>
                </a:cubicBezTo>
                <a:cubicBezTo>
                  <a:pt x="4294887" y="1868064"/>
                  <a:pt x="4318568" y="1869542"/>
                  <a:pt x="4332199" y="1882120"/>
                </a:cubicBezTo>
                <a:cubicBezTo>
                  <a:pt x="4345829" y="1894698"/>
                  <a:pt x="4346294" y="1924495"/>
                  <a:pt x="4356735" y="1937190"/>
                </a:cubicBezTo>
                <a:cubicBezTo>
                  <a:pt x="4367176" y="1949885"/>
                  <a:pt x="4378683" y="1943162"/>
                  <a:pt x="4394845" y="1958289"/>
                </a:cubicBezTo>
                <a:cubicBezTo>
                  <a:pt x="4411007" y="1973416"/>
                  <a:pt x="4432801" y="2003253"/>
                  <a:pt x="4453712" y="2027950"/>
                </a:cubicBezTo>
                <a:cubicBezTo>
                  <a:pt x="4474623" y="2052648"/>
                  <a:pt x="4478055" y="2093048"/>
                  <a:pt x="4492270" y="2114634"/>
                </a:cubicBezTo>
                <a:cubicBezTo>
                  <a:pt x="4506484" y="2136220"/>
                  <a:pt x="4515711" y="2150551"/>
                  <a:pt x="4539004" y="2157467"/>
                </a:cubicBezTo>
                <a:cubicBezTo>
                  <a:pt x="4551782" y="2173562"/>
                  <a:pt x="4561026" y="2196125"/>
                  <a:pt x="4568935" y="2211200"/>
                </a:cubicBezTo>
                <a:cubicBezTo>
                  <a:pt x="4576844" y="2226275"/>
                  <a:pt x="4577428" y="2234943"/>
                  <a:pt x="4586460" y="2247913"/>
                </a:cubicBezTo>
                <a:cubicBezTo>
                  <a:pt x="4595492" y="2260883"/>
                  <a:pt x="4608522" y="2275763"/>
                  <a:pt x="4623127" y="2289021"/>
                </a:cubicBezTo>
                <a:cubicBezTo>
                  <a:pt x="4637732" y="2302279"/>
                  <a:pt x="4653059" y="2320829"/>
                  <a:pt x="4674089" y="2327457"/>
                </a:cubicBezTo>
                <a:cubicBezTo>
                  <a:pt x="4695119" y="2334085"/>
                  <a:pt x="4726530" y="2320636"/>
                  <a:pt x="4749313" y="2328794"/>
                </a:cubicBezTo>
                <a:cubicBezTo>
                  <a:pt x="4772096" y="2336953"/>
                  <a:pt x="4794702" y="2350115"/>
                  <a:pt x="4821305" y="2358052"/>
                </a:cubicBezTo>
                <a:lnTo>
                  <a:pt x="4908935" y="2382527"/>
                </a:lnTo>
                <a:cubicBezTo>
                  <a:pt x="4922956" y="2390685"/>
                  <a:pt x="4932033" y="2395561"/>
                  <a:pt x="4943987" y="2410061"/>
                </a:cubicBezTo>
                <a:cubicBezTo>
                  <a:pt x="4955941" y="2424561"/>
                  <a:pt x="4966247" y="2447599"/>
                  <a:pt x="4980656" y="2469525"/>
                </a:cubicBezTo>
                <a:cubicBezTo>
                  <a:pt x="4995065" y="2491451"/>
                  <a:pt x="5014675" y="2527338"/>
                  <a:pt x="5030447" y="2541616"/>
                </a:cubicBezTo>
                <a:cubicBezTo>
                  <a:pt x="5046219" y="2555894"/>
                  <a:pt x="5058156" y="2549072"/>
                  <a:pt x="5075292" y="2555190"/>
                </a:cubicBezTo>
                <a:cubicBezTo>
                  <a:pt x="5092429" y="2561308"/>
                  <a:pt x="5120098" y="2580592"/>
                  <a:pt x="5133265" y="2578329"/>
                </a:cubicBezTo>
                <a:cubicBezTo>
                  <a:pt x="5146432" y="2576066"/>
                  <a:pt x="5148184" y="2552611"/>
                  <a:pt x="5154295" y="2541616"/>
                </a:cubicBezTo>
                <a:cubicBezTo>
                  <a:pt x="5160407" y="2530621"/>
                  <a:pt x="5159416" y="2512359"/>
                  <a:pt x="5169932" y="2512359"/>
                </a:cubicBezTo>
                <a:cubicBezTo>
                  <a:pt x="5180448" y="2512359"/>
                  <a:pt x="5206558" y="2532661"/>
                  <a:pt x="5217388" y="2541616"/>
                </a:cubicBezTo>
                <a:cubicBezTo>
                  <a:pt x="5226736" y="2553854"/>
                  <a:pt x="5234331" y="2567112"/>
                  <a:pt x="5245430" y="2575270"/>
                </a:cubicBezTo>
                <a:cubicBezTo>
                  <a:pt x="5256528" y="2583428"/>
                  <a:pt x="5266190" y="2585755"/>
                  <a:pt x="5283986" y="2590567"/>
                </a:cubicBezTo>
                <a:cubicBezTo>
                  <a:pt x="5301780" y="2595378"/>
                  <a:pt x="5324744" y="2597512"/>
                  <a:pt x="5352200" y="2604140"/>
                </a:cubicBezTo>
                <a:cubicBezTo>
                  <a:pt x="5379657" y="2610769"/>
                  <a:pt x="5439652" y="2616284"/>
                  <a:pt x="5466256" y="2618101"/>
                </a:cubicBezTo>
                <a:cubicBezTo>
                  <a:pt x="5492858" y="2619918"/>
                  <a:pt x="5497217" y="2611473"/>
                  <a:pt x="5511822" y="2615042"/>
                </a:cubicBezTo>
                <a:cubicBezTo>
                  <a:pt x="5526427" y="2618611"/>
                  <a:pt x="5539864" y="2629829"/>
                  <a:pt x="5553884" y="2639517"/>
                </a:cubicBezTo>
                <a:cubicBezTo>
                  <a:pt x="5567904" y="2649206"/>
                  <a:pt x="5582824" y="2658161"/>
                  <a:pt x="5595946" y="2673171"/>
                </a:cubicBezTo>
                <a:cubicBezTo>
                  <a:pt x="5609067" y="2688181"/>
                  <a:pt x="5624434" y="2708160"/>
                  <a:pt x="5632613" y="2729576"/>
                </a:cubicBezTo>
                <a:cubicBezTo>
                  <a:pt x="5640791" y="2750992"/>
                  <a:pt x="5669823" y="2778944"/>
                  <a:pt x="5687079" y="2792488"/>
                </a:cubicBezTo>
                <a:cubicBezTo>
                  <a:pt x="5704336" y="2806033"/>
                  <a:pt x="5721547" y="2801157"/>
                  <a:pt x="5736152" y="2810844"/>
                </a:cubicBezTo>
                <a:cubicBezTo>
                  <a:pt x="5750757" y="2820533"/>
                  <a:pt x="5766512" y="2839883"/>
                  <a:pt x="5774710" y="2850616"/>
                </a:cubicBezTo>
                <a:cubicBezTo>
                  <a:pt x="5785708" y="2865016"/>
                  <a:pt x="5789898" y="2873563"/>
                  <a:pt x="5792234" y="2884270"/>
                </a:cubicBezTo>
                <a:cubicBezTo>
                  <a:pt x="5794570" y="2894977"/>
                  <a:pt x="5779383" y="2902626"/>
                  <a:pt x="5788730" y="2914863"/>
                </a:cubicBezTo>
                <a:cubicBezTo>
                  <a:pt x="5779383" y="2931180"/>
                  <a:pt x="5766262" y="2943706"/>
                  <a:pt x="5764194" y="2954637"/>
                </a:cubicBezTo>
                <a:cubicBezTo>
                  <a:pt x="5762126" y="2965568"/>
                  <a:pt x="5778077" y="2971270"/>
                  <a:pt x="5776324" y="2980448"/>
                </a:cubicBezTo>
                <a:cubicBezTo>
                  <a:pt x="5774571" y="2989627"/>
                  <a:pt x="5764463" y="2998200"/>
                  <a:pt x="5760688" y="3009705"/>
                </a:cubicBezTo>
                <a:cubicBezTo>
                  <a:pt x="5756914" y="3021211"/>
                  <a:pt x="5758352" y="3037240"/>
                  <a:pt x="5753679" y="3049477"/>
                </a:cubicBezTo>
                <a:cubicBezTo>
                  <a:pt x="5750444" y="3060408"/>
                  <a:pt x="5733993" y="3067418"/>
                  <a:pt x="5730758" y="3078349"/>
                </a:cubicBezTo>
                <a:cubicBezTo>
                  <a:pt x="5727522" y="3089280"/>
                  <a:pt x="5744194" y="3106904"/>
                  <a:pt x="5744778" y="3121180"/>
                </a:cubicBezTo>
                <a:cubicBezTo>
                  <a:pt x="5743294" y="3139760"/>
                  <a:pt x="5762573" y="3157097"/>
                  <a:pt x="5762304" y="3170131"/>
                </a:cubicBezTo>
                <a:cubicBezTo>
                  <a:pt x="5762034" y="3183165"/>
                  <a:pt x="5749858" y="3188394"/>
                  <a:pt x="5743163" y="3199390"/>
                </a:cubicBezTo>
                <a:cubicBezTo>
                  <a:pt x="5736468" y="3210385"/>
                  <a:pt x="5734399" y="3227432"/>
                  <a:pt x="5722132" y="3236101"/>
                </a:cubicBezTo>
                <a:cubicBezTo>
                  <a:pt x="5709864" y="3244769"/>
                  <a:pt x="5690900" y="3256785"/>
                  <a:pt x="5669554" y="3251399"/>
                </a:cubicBezTo>
                <a:cubicBezTo>
                  <a:pt x="5648208" y="3246013"/>
                  <a:pt x="5623850" y="3236928"/>
                  <a:pt x="5611582" y="3228260"/>
                </a:cubicBezTo>
                <a:cubicBezTo>
                  <a:pt x="5599315" y="3219591"/>
                  <a:pt x="5604124" y="3207548"/>
                  <a:pt x="5595946" y="3199390"/>
                </a:cubicBezTo>
                <a:cubicBezTo>
                  <a:pt x="5587768" y="3191231"/>
                  <a:pt x="5572756" y="3184186"/>
                  <a:pt x="5562510" y="3179309"/>
                </a:cubicBezTo>
                <a:cubicBezTo>
                  <a:pt x="5552263" y="3174433"/>
                  <a:pt x="5542918" y="3176471"/>
                  <a:pt x="5534470" y="3170130"/>
                </a:cubicBezTo>
                <a:cubicBezTo>
                  <a:pt x="5526022" y="3163788"/>
                  <a:pt x="5522023" y="3150151"/>
                  <a:pt x="5511822" y="3141260"/>
                </a:cubicBezTo>
                <a:cubicBezTo>
                  <a:pt x="5502475" y="3129023"/>
                  <a:pt x="5500139" y="3112707"/>
                  <a:pt x="5490792" y="3095370"/>
                </a:cubicBezTo>
                <a:cubicBezTo>
                  <a:pt x="5481444" y="3078033"/>
                  <a:pt x="5466570" y="3049766"/>
                  <a:pt x="5455740" y="3037241"/>
                </a:cubicBezTo>
                <a:cubicBezTo>
                  <a:pt x="5444908" y="3024716"/>
                  <a:pt x="5434571" y="3021240"/>
                  <a:pt x="5425808" y="3020220"/>
                </a:cubicBezTo>
                <a:cubicBezTo>
                  <a:pt x="5417046" y="3019200"/>
                  <a:pt x="5410172" y="3021943"/>
                  <a:pt x="5403162" y="3031122"/>
                </a:cubicBezTo>
                <a:cubicBezTo>
                  <a:pt x="5396152" y="3040300"/>
                  <a:pt x="5391926" y="3067132"/>
                  <a:pt x="5387252" y="3078349"/>
                </a:cubicBezTo>
                <a:cubicBezTo>
                  <a:pt x="5382579" y="3089567"/>
                  <a:pt x="5375120" y="3085679"/>
                  <a:pt x="5368111" y="3095368"/>
                </a:cubicBezTo>
                <a:cubicBezTo>
                  <a:pt x="5361101" y="3105056"/>
                  <a:pt x="5356874" y="3124241"/>
                  <a:pt x="5345190" y="3136478"/>
                </a:cubicBezTo>
                <a:cubicBezTo>
                  <a:pt x="5333508" y="3148716"/>
                  <a:pt x="5328970" y="3168285"/>
                  <a:pt x="5315533" y="3177973"/>
                </a:cubicBezTo>
                <a:cubicBezTo>
                  <a:pt x="5302097" y="3187662"/>
                  <a:pt x="5286188" y="3191548"/>
                  <a:pt x="5275088" y="3197666"/>
                </a:cubicBezTo>
                <a:cubicBezTo>
                  <a:pt x="5263988" y="3203786"/>
                  <a:pt x="5254464" y="3204201"/>
                  <a:pt x="5248936" y="3214686"/>
                </a:cubicBezTo>
                <a:cubicBezTo>
                  <a:pt x="5243409" y="3225171"/>
                  <a:pt x="5253608" y="3241202"/>
                  <a:pt x="5241925" y="3260578"/>
                </a:cubicBezTo>
                <a:cubicBezTo>
                  <a:pt x="5230242" y="3279954"/>
                  <a:pt x="5213886" y="3321764"/>
                  <a:pt x="5178833" y="3330943"/>
                </a:cubicBezTo>
                <a:cubicBezTo>
                  <a:pt x="5163329" y="3349522"/>
                  <a:pt x="5147733" y="3356246"/>
                  <a:pt x="5141891" y="3372052"/>
                </a:cubicBezTo>
                <a:cubicBezTo>
                  <a:pt x="5136049" y="3387859"/>
                  <a:pt x="5142029" y="3403350"/>
                  <a:pt x="5140276" y="3419667"/>
                </a:cubicBezTo>
                <a:cubicBezTo>
                  <a:pt x="5138523" y="3435984"/>
                  <a:pt x="5136364" y="3455963"/>
                  <a:pt x="5131375" y="3469954"/>
                </a:cubicBezTo>
                <a:cubicBezTo>
                  <a:pt x="5126386" y="3483944"/>
                  <a:pt x="5112367" y="3490573"/>
                  <a:pt x="5110345" y="3503607"/>
                </a:cubicBezTo>
                <a:cubicBezTo>
                  <a:pt x="5108322" y="3516642"/>
                  <a:pt x="5107246" y="3532068"/>
                  <a:pt x="5105224" y="3545102"/>
                </a:cubicBezTo>
                <a:cubicBezTo>
                  <a:pt x="5109897" y="3557340"/>
                  <a:pt x="5101719" y="3569577"/>
                  <a:pt x="5108730" y="3581815"/>
                </a:cubicBezTo>
                <a:cubicBezTo>
                  <a:pt x="5115741" y="3594053"/>
                  <a:pt x="5144680" y="3606068"/>
                  <a:pt x="5147286" y="3618528"/>
                </a:cubicBezTo>
                <a:cubicBezTo>
                  <a:pt x="5149891" y="3630988"/>
                  <a:pt x="5133128" y="3640770"/>
                  <a:pt x="5124365" y="3656577"/>
                </a:cubicBezTo>
                <a:cubicBezTo>
                  <a:pt x="5129623" y="3678502"/>
                  <a:pt x="5103740" y="3699316"/>
                  <a:pt x="5094708" y="3713370"/>
                </a:cubicBezTo>
                <a:cubicBezTo>
                  <a:pt x="5085676" y="3727424"/>
                  <a:pt x="5075161" y="3733543"/>
                  <a:pt x="5070173" y="3740904"/>
                </a:cubicBezTo>
                <a:cubicBezTo>
                  <a:pt x="5065184" y="3748266"/>
                  <a:pt x="5083786" y="3743548"/>
                  <a:pt x="5085808" y="3751419"/>
                </a:cubicBezTo>
                <a:cubicBezTo>
                  <a:pt x="5087831" y="3759290"/>
                  <a:pt x="5092236" y="3778952"/>
                  <a:pt x="5082305" y="3788131"/>
                </a:cubicBezTo>
                <a:cubicBezTo>
                  <a:pt x="5072374" y="3797309"/>
                  <a:pt x="5042849" y="3799062"/>
                  <a:pt x="5026221" y="3806488"/>
                </a:cubicBezTo>
                <a:cubicBezTo>
                  <a:pt x="5009595" y="3813914"/>
                  <a:pt x="4995081" y="3821182"/>
                  <a:pt x="4982544" y="3832687"/>
                </a:cubicBezTo>
                <a:cubicBezTo>
                  <a:pt x="4970007" y="3844193"/>
                  <a:pt x="4965017" y="3871439"/>
                  <a:pt x="4950997" y="3875518"/>
                </a:cubicBezTo>
                <a:cubicBezTo>
                  <a:pt x="4946323" y="3887756"/>
                  <a:pt x="4935223" y="3882657"/>
                  <a:pt x="4936976" y="3887756"/>
                </a:cubicBezTo>
                <a:cubicBezTo>
                  <a:pt x="4938729" y="3892855"/>
                  <a:pt x="4950727" y="3897731"/>
                  <a:pt x="4961513" y="3906112"/>
                </a:cubicBezTo>
                <a:cubicBezTo>
                  <a:pt x="4972298" y="3914493"/>
                  <a:pt x="4991753" y="3928354"/>
                  <a:pt x="5001685" y="3938043"/>
                </a:cubicBezTo>
                <a:cubicBezTo>
                  <a:pt x="5011616" y="3947731"/>
                  <a:pt x="5028694" y="3953533"/>
                  <a:pt x="5038625" y="3958123"/>
                </a:cubicBezTo>
                <a:cubicBezTo>
                  <a:pt x="5048557" y="3962712"/>
                  <a:pt x="5060103" y="3958949"/>
                  <a:pt x="5075292" y="3962518"/>
                </a:cubicBezTo>
                <a:cubicBezTo>
                  <a:pt x="5090482" y="3966087"/>
                  <a:pt x="5115425" y="3969564"/>
                  <a:pt x="5129760" y="3979539"/>
                </a:cubicBezTo>
                <a:cubicBezTo>
                  <a:pt x="5144096" y="3989514"/>
                  <a:pt x="5149039" y="4002994"/>
                  <a:pt x="5161306" y="4022370"/>
                </a:cubicBezTo>
                <a:cubicBezTo>
                  <a:pt x="5173574" y="4041746"/>
                  <a:pt x="5192711" y="4067890"/>
                  <a:pt x="5203368" y="4095796"/>
                </a:cubicBezTo>
                <a:cubicBezTo>
                  <a:pt x="5208042" y="4108033"/>
                  <a:pt x="5226736" y="4119251"/>
                  <a:pt x="5231410" y="4132509"/>
                </a:cubicBezTo>
                <a:cubicBezTo>
                  <a:pt x="5236083" y="4145767"/>
                  <a:pt x="5217388" y="4167183"/>
                  <a:pt x="5231410" y="4175341"/>
                </a:cubicBezTo>
                <a:cubicBezTo>
                  <a:pt x="5236083" y="4187579"/>
                  <a:pt x="5244262" y="4205935"/>
                  <a:pt x="5255946" y="4227351"/>
                </a:cubicBezTo>
                <a:cubicBezTo>
                  <a:pt x="5267629" y="4248767"/>
                  <a:pt x="5288660" y="4285989"/>
                  <a:pt x="5301512" y="4303836"/>
                </a:cubicBezTo>
                <a:cubicBezTo>
                  <a:pt x="5314364" y="4321683"/>
                  <a:pt x="5319040" y="4326272"/>
                  <a:pt x="5333060" y="4334430"/>
                </a:cubicBezTo>
                <a:cubicBezTo>
                  <a:pt x="5342407" y="4346668"/>
                  <a:pt x="5344158" y="4353296"/>
                  <a:pt x="5350584" y="4371143"/>
                </a:cubicBezTo>
                <a:cubicBezTo>
                  <a:pt x="5357010" y="4388990"/>
                  <a:pt x="5398488" y="4423662"/>
                  <a:pt x="5413678" y="4441509"/>
                </a:cubicBezTo>
                <a:cubicBezTo>
                  <a:pt x="5428867" y="4459356"/>
                  <a:pt x="5431788" y="4460376"/>
                  <a:pt x="5441719" y="4478223"/>
                </a:cubicBezTo>
                <a:cubicBezTo>
                  <a:pt x="5451650" y="4496070"/>
                  <a:pt x="5465671" y="4530233"/>
                  <a:pt x="5473265" y="4548588"/>
                </a:cubicBezTo>
                <a:cubicBezTo>
                  <a:pt x="5480859" y="4566944"/>
                  <a:pt x="5483512" y="4571311"/>
                  <a:pt x="5487286" y="4588360"/>
                </a:cubicBezTo>
                <a:cubicBezTo>
                  <a:pt x="5491060" y="4605410"/>
                  <a:pt x="5485397" y="4636098"/>
                  <a:pt x="5495912" y="4650885"/>
                </a:cubicBezTo>
                <a:cubicBezTo>
                  <a:pt x="5495912" y="4668732"/>
                  <a:pt x="5496902" y="4680876"/>
                  <a:pt x="5487286" y="4695440"/>
                </a:cubicBezTo>
                <a:cubicBezTo>
                  <a:pt x="5477669" y="4710005"/>
                  <a:pt x="5452819" y="4726035"/>
                  <a:pt x="5438214" y="4738272"/>
                </a:cubicBezTo>
                <a:cubicBezTo>
                  <a:pt x="5423609" y="4750510"/>
                  <a:pt x="5408150" y="4751817"/>
                  <a:pt x="5399657" y="4768866"/>
                </a:cubicBezTo>
                <a:cubicBezTo>
                  <a:pt x="5391164" y="4785915"/>
                  <a:pt x="5398351" y="4812523"/>
                  <a:pt x="5394262" y="4834449"/>
                </a:cubicBezTo>
                <a:cubicBezTo>
                  <a:pt x="5390173" y="4856376"/>
                  <a:pt x="5384738" y="4883306"/>
                  <a:pt x="5375122" y="4900421"/>
                </a:cubicBezTo>
                <a:cubicBezTo>
                  <a:pt x="5365506" y="4917536"/>
                  <a:pt x="5350586" y="4928975"/>
                  <a:pt x="5336565" y="4937134"/>
                </a:cubicBezTo>
                <a:cubicBezTo>
                  <a:pt x="5327218" y="4949371"/>
                  <a:pt x="5314366" y="4958549"/>
                  <a:pt x="5305018" y="4970786"/>
                </a:cubicBezTo>
                <a:cubicBezTo>
                  <a:pt x="5295672" y="4983024"/>
                  <a:pt x="5292750" y="5001381"/>
                  <a:pt x="5280480" y="5010560"/>
                </a:cubicBezTo>
                <a:cubicBezTo>
                  <a:pt x="5268212" y="5019738"/>
                  <a:pt x="5241656" y="5016966"/>
                  <a:pt x="5231410" y="5025856"/>
                </a:cubicBezTo>
                <a:cubicBezTo>
                  <a:pt x="5221163" y="5034747"/>
                  <a:pt x="5209658" y="5037390"/>
                  <a:pt x="5204984" y="5051668"/>
                </a:cubicBezTo>
                <a:cubicBezTo>
                  <a:pt x="5200311" y="5065946"/>
                  <a:pt x="5201032" y="5096733"/>
                  <a:pt x="5203368" y="5111520"/>
                </a:cubicBezTo>
                <a:cubicBezTo>
                  <a:pt x="5205704" y="5126306"/>
                  <a:pt x="5216669" y="5126114"/>
                  <a:pt x="5219005" y="5140390"/>
                </a:cubicBezTo>
                <a:cubicBezTo>
                  <a:pt x="5221341" y="5154667"/>
                  <a:pt x="5216804" y="5179336"/>
                  <a:pt x="5217388" y="5197183"/>
                </a:cubicBezTo>
                <a:cubicBezTo>
                  <a:pt x="5217973" y="5215030"/>
                  <a:pt x="5220756" y="5234212"/>
                  <a:pt x="5222510" y="5247470"/>
                </a:cubicBezTo>
                <a:cubicBezTo>
                  <a:pt x="5224263" y="5260728"/>
                  <a:pt x="5229658" y="5267550"/>
                  <a:pt x="5227904" y="5276728"/>
                </a:cubicBezTo>
                <a:cubicBezTo>
                  <a:pt x="5226152" y="5285907"/>
                  <a:pt x="5214332" y="5294381"/>
                  <a:pt x="5211994" y="5302540"/>
                </a:cubicBezTo>
                <a:cubicBezTo>
                  <a:pt x="5209656" y="5310698"/>
                  <a:pt x="5208040" y="5318541"/>
                  <a:pt x="5213882" y="5325679"/>
                </a:cubicBezTo>
                <a:cubicBezTo>
                  <a:pt x="5219724" y="5332817"/>
                  <a:pt x="5244439" y="5333421"/>
                  <a:pt x="5247046" y="5345371"/>
                </a:cubicBezTo>
                <a:cubicBezTo>
                  <a:pt x="5249653" y="5357321"/>
                  <a:pt x="5253742" y="5373128"/>
                  <a:pt x="5247048" y="5391261"/>
                </a:cubicBezTo>
                <a:cubicBezTo>
                  <a:pt x="5240353" y="5409395"/>
                  <a:pt x="5225838" y="5441648"/>
                  <a:pt x="5206874" y="5454174"/>
                </a:cubicBezTo>
                <a:cubicBezTo>
                  <a:pt x="5187911" y="5466699"/>
                  <a:pt x="5152544" y="5460293"/>
                  <a:pt x="5133265" y="5466411"/>
                </a:cubicBezTo>
                <a:cubicBezTo>
                  <a:pt x="5113986" y="5472529"/>
                  <a:pt x="5104055" y="5482218"/>
                  <a:pt x="5091203" y="5490886"/>
                </a:cubicBezTo>
                <a:cubicBezTo>
                  <a:pt x="5078351" y="5499555"/>
                  <a:pt x="5072138" y="5513770"/>
                  <a:pt x="5056152" y="5518421"/>
                </a:cubicBezTo>
                <a:cubicBezTo>
                  <a:pt x="5037872" y="5523740"/>
                  <a:pt x="5025774" y="5519441"/>
                  <a:pt x="5007079" y="5515362"/>
                </a:cubicBezTo>
                <a:cubicBezTo>
                  <a:pt x="4987486" y="5514565"/>
                  <a:pt x="4964296" y="5481515"/>
                  <a:pt x="4945602" y="5486104"/>
                </a:cubicBezTo>
                <a:cubicBezTo>
                  <a:pt x="4926908" y="5490694"/>
                  <a:pt x="4908035" y="5526801"/>
                  <a:pt x="4894914" y="5542896"/>
                </a:cubicBezTo>
                <a:cubicBezTo>
                  <a:pt x="4881793" y="5558991"/>
                  <a:pt x="4885567" y="5572981"/>
                  <a:pt x="4866873" y="5582669"/>
                </a:cubicBezTo>
                <a:cubicBezTo>
                  <a:pt x="4848179" y="5592358"/>
                  <a:pt x="4806117" y="5595926"/>
                  <a:pt x="4782749" y="5601025"/>
                </a:cubicBezTo>
                <a:lnTo>
                  <a:pt x="4726667" y="5613263"/>
                </a:lnTo>
                <a:cubicBezTo>
                  <a:pt x="4715837" y="5622154"/>
                  <a:pt x="4743472" y="5635504"/>
                  <a:pt x="4731789" y="5654370"/>
                </a:cubicBezTo>
                <a:cubicBezTo>
                  <a:pt x="4723880" y="5668870"/>
                  <a:pt x="4702266" y="5688246"/>
                  <a:pt x="4689727" y="5700261"/>
                </a:cubicBezTo>
                <a:cubicBezTo>
                  <a:pt x="4677189" y="5712277"/>
                  <a:pt x="4667079" y="5719832"/>
                  <a:pt x="4656563" y="5726462"/>
                </a:cubicBezTo>
                <a:cubicBezTo>
                  <a:pt x="4646048" y="5733091"/>
                  <a:pt x="4616702" y="5739526"/>
                  <a:pt x="4605602" y="5749213"/>
                </a:cubicBezTo>
                <a:cubicBezTo>
                  <a:pt x="4594502" y="5758900"/>
                  <a:pt x="4595223" y="5772862"/>
                  <a:pt x="4589965" y="5784590"/>
                </a:cubicBezTo>
                <a:cubicBezTo>
                  <a:pt x="4584707" y="5796317"/>
                  <a:pt x="4586323" y="5808362"/>
                  <a:pt x="4574056" y="5819580"/>
                </a:cubicBezTo>
                <a:cubicBezTo>
                  <a:pt x="4561788" y="5830797"/>
                  <a:pt x="4530647" y="5841412"/>
                  <a:pt x="4516357" y="5851897"/>
                </a:cubicBezTo>
                <a:cubicBezTo>
                  <a:pt x="4502067" y="5862383"/>
                  <a:pt x="4502336" y="5874332"/>
                  <a:pt x="4488316" y="5882491"/>
                </a:cubicBezTo>
                <a:cubicBezTo>
                  <a:pt x="4483642" y="5894728"/>
                  <a:pt x="4462612" y="5905436"/>
                  <a:pt x="4446255" y="5913084"/>
                </a:cubicBezTo>
                <a:cubicBezTo>
                  <a:pt x="4429899" y="5920733"/>
                  <a:pt x="4402642" y="5932010"/>
                  <a:pt x="4390171" y="5928382"/>
                </a:cubicBezTo>
                <a:cubicBezTo>
                  <a:pt x="4357457" y="5932461"/>
                  <a:pt x="4332920" y="5942149"/>
                  <a:pt x="4309552" y="5946738"/>
                </a:cubicBezTo>
                <a:cubicBezTo>
                  <a:pt x="4286185" y="5951327"/>
                  <a:pt x="4278591" y="5954386"/>
                  <a:pt x="4249965" y="5955917"/>
                </a:cubicBezTo>
                <a:cubicBezTo>
                  <a:pt x="4221339" y="5957447"/>
                  <a:pt x="4179862" y="5951837"/>
                  <a:pt x="4137800" y="5955917"/>
                </a:cubicBezTo>
                <a:cubicBezTo>
                  <a:pt x="4118791" y="5967866"/>
                  <a:pt x="4153753" y="5978445"/>
                  <a:pt x="4156943" y="5993964"/>
                </a:cubicBezTo>
                <a:cubicBezTo>
                  <a:pt x="4160133" y="6009483"/>
                  <a:pt x="4152269" y="6021500"/>
                  <a:pt x="4142922" y="6036797"/>
                </a:cubicBezTo>
                <a:cubicBezTo>
                  <a:pt x="4133575" y="6052093"/>
                  <a:pt x="4109307" y="6069654"/>
                  <a:pt x="4100859" y="6085749"/>
                </a:cubicBezTo>
                <a:cubicBezTo>
                  <a:pt x="4092411" y="6101843"/>
                  <a:pt x="4100096" y="6121348"/>
                  <a:pt x="4092233" y="6133362"/>
                </a:cubicBezTo>
                <a:cubicBezTo>
                  <a:pt x="4084370" y="6145376"/>
                  <a:pt x="4070348" y="6157105"/>
                  <a:pt x="4053676" y="6157837"/>
                </a:cubicBezTo>
                <a:cubicBezTo>
                  <a:pt x="4037004" y="6158569"/>
                  <a:pt x="4011477" y="6144386"/>
                  <a:pt x="3992199" y="6137758"/>
                </a:cubicBezTo>
                <a:cubicBezTo>
                  <a:pt x="3972920" y="6131130"/>
                  <a:pt x="3956116" y="6128772"/>
                  <a:pt x="3938006" y="6130303"/>
                </a:cubicBezTo>
                <a:cubicBezTo>
                  <a:pt x="3919896" y="6131833"/>
                  <a:pt x="3900210" y="6142635"/>
                  <a:pt x="3883538" y="6146937"/>
                </a:cubicBezTo>
                <a:cubicBezTo>
                  <a:pt x="3866867" y="6151238"/>
                  <a:pt x="3854330" y="6150505"/>
                  <a:pt x="3837973" y="6149995"/>
                </a:cubicBezTo>
                <a:cubicBezTo>
                  <a:pt x="3821616" y="6149485"/>
                  <a:pt x="3801168" y="6146935"/>
                  <a:pt x="3785394" y="6143876"/>
                </a:cubicBezTo>
                <a:cubicBezTo>
                  <a:pt x="3769620" y="6140817"/>
                  <a:pt x="3757938" y="6137757"/>
                  <a:pt x="3743333" y="6137757"/>
                </a:cubicBezTo>
                <a:cubicBezTo>
                  <a:pt x="3728728" y="6137757"/>
                  <a:pt x="3707966" y="6133901"/>
                  <a:pt x="3697765" y="6143876"/>
                </a:cubicBezTo>
                <a:cubicBezTo>
                  <a:pt x="3687564" y="6153852"/>
                  <a:pt x="3691475" y="6182822"/>
                  <a:pt x="3682128" y="6197609"/>
                </a:cubicBezTo>
                <a:cubicBezTo>
                  <a:pt x="3672781" y="6212397"/>
                  <a:pt x="3650445" y="6213223"/>
                  <a:pt x="3634673" y="6223422"/>
                </a:cubicBezTo>
                <a:cubicBezTo>
                  <a:pt x="3618901" y="6233620"/>
                  <a:pt x="3601511" y="6249620"/>
                  <a:pt x="3587490" y="6258798"/>
                </a:cubicBezTo>
                <a:cubicBezTo>
                  <a:pt x="3573470" y="6267977"/>
                  <a:pt x="3563401" y="6272372"/>
                  <a:pt x="3550549" y="6278490"/>
                </a:cubicBezTo>
                <a:cubicBezTo>
                  <a:pt x="3537697" y="6284609"/>
                  <a:pt x="3521478" y="6282765"/>
                  <a:pt x="3503368" y="6289393"/>
                </a:cubicBezTo>
                <a:cubicBezTo>
                  <a:pt x="3485258" y="6296021"/>
                  <a:pt x="3461752" y="6303986"/>
                  <a:pt x="3438384" y="6312144"/>
                </a:cubicBezTo>
                <a:cubicBezTo>
                  <a:pt x="3415016" y="6320303"/>
                  <a:pt x="3382124" y="6338566"/>
                  <a:pt x="3370171" y="6353640"/>
                </a:cubicBezTo>
                <a:cubicBezTo>
                  <a:pt x="3358219" y="6368715"/>
                  <a:pt x="3376013" y="6390352"/>
                  <a:pt x="3366666" y="6402590"/>
                </a:cubicBezTo>
                <a:cubicBezTo>
                  <a:pt x="3371340" y="6422986"/>
                  <a:pt x="3384507" y="6439080"/>
                  <a:pt x="3384192" y="6457660"/>
                </a:cubicBezTo>
                <a:cubicBezTo>
                  <a:pt x="3383877" y="6476239"/>
                  <a:pt x="3377627" y="6498259"/>
                  <a:pt x="3364775" y="6514066"/>
                </a:cubicBezTo>
                <a:cubicBezTo>
                  <a:pt x="3351923" y="6529873"/>
                  <a:pt x="3329861" y="6548933"/>
                  <a:pt x="3314087" y="6552502"/>
                </a:cubicBezTo>
                <a:cubicBezTo>
                  <a:pt x="3298313" y="6556071"/>
                  <a:pt x="3272788" y="6555656"/>
                  <a:pt x="3259621" y="6550779"/>
                </a:cubicBezTo>
                <a:cubicBezTo>
                  <a:pt x="3246454" y="6545903"/>
                  <a:pt x="3246767" y="6523753"/>
                  <a:pt x="3235084" y="6523243"/>
                </a:cubicBezTo>
                <a:cubicBezTo>
                  <a:pt x="3223401" y="6522733"/>
                  <a:pt x="3216391" y="6530890"/>
                  <a:pt x="3200033" y="6532420"/>
                </a:cubicBezTo>
                <a:cubicBezTo>
                  <a:pt x="3183677" y="6533951"/>
                  <a:pt x="3156217" y="6543639"/>
                  <a:pt x="3140445" y="6544659"/>
                </a:cubicBezTo>
                <a:cubicBezTo>
                  <a:pt x="3124672" y="6545679"/>
                  <a:pt x="3119416" y="6539560"/>
                  <a:pt x="3105395" y="6538540"/>
                </a:cubicBezTo>
                <a:cubicBezTo>
                  <a:pt x="3091375" y="6537520"/>
                  <a:pt x="3071195" y="6541314"/>
                  <a:pt x="3056321" y="6538541"/>
                </a:cubicBezTo>
                <a:cubicBezTo>
                  <a:pt x="3041446" y="6535769"/>
                  <a:pt x="3027248" y="6529045"/>
                  <a:pt x="3016149" y="6521907"/>
                </a:cubicBezTo>
                <a:cubicBezTo>
                  <a:pt x="3005050" y="6514769"/>
                  <a:pt x="2999970" y="6498544"/>
                  <a:pt x="2989724" y="6495707"/>
                </a:cubicBezTo>
                <a:cubicBezTo>
                  <a:pt x="2979477" y="6492871"/>
                  <a:pt x="2968108" y="6496728"/>
                  <a:pt x="2954671" y="6504886"/>
                </a:cubicBezTo>
                <a:cubicBezTo>
                  <a:pt x="2941235" y="6513044"/>
                  <a:pt x="2923981" y="6552529"/>
                  <a:pt x="2905601" y="6556896"/>
                </a:cubicBezTo>
                <a:cubicBezTo>
                  <a:pt x="2887222" y="6561263"/>
                  <a:pt x="2861021" y="6545584"/>
                  <a:pt x="2844395" y="6531085"/>
                </a:cubicBezTo>
                <a:cubicBezTo>
                  <a:pt x="2827769" y="6516587"/>
                  <a:pt x="2814917" y="6496189"/>
                  <a:pt x="2805839" y="6469897"/>
                </a:cubicBezTo>
                <a:cubicBezTo>
                  <a:pt x="2796762" y="6443605"/>
                  <a:pt x="2801344" y="6415940"/>
                  <a:pt x="2803949" y="6394747"/>
                </a:cubicBezTo>
                <a:cubicBezTo>
                  <a:pt x="2806556" y="6373555"/>
                  <a:pt x="2805972" y="6361827"/>
                  <a:pt x="2810960" y="6345798"/>
                </a:cubicBezTo>
                <a:cubicBezTo>
                  <a:pt x="2815949" y="6329769"/>
                  <a:pt x="2832397" y="6313071"/>
                  <a:pt x="2833881" y="6298570"/>
                </a:cubicBezTo>
                <a:cubicBezTo>
                  <a:pt x="2835364" y="6284070"/>
                  <a:pt x="2824533" y="6271036"/>
                  <a:pt x="2819860" y="6258798"/>
                </a:cubicBezTo>
                <a:cubicBezTo>
                  <a:pt x="2815186" y="6246561"/>
                  <a:pt x="2801166" y="6237382"/>
                  <a:pt x="2805839" y="6225145"/>
                </a:cubicBezTo>
                <a:cubicBezTo>
                  <a:pt x="2811367" y="6210580"/>
                  <a:pt x="2832575" y="6184157"/>
                  <a:pt x="2849517" y="6174470"/>
                </a:cubicBezTo>
                <a:cubicBezTo>
                  <a:pt x="2855944" y="6158663"/>
                  <a:pt x="2841161" y="6139705"/>
                  <a:pt x="2844396" y="6130304"/>
                </a:cubicBezTo>
                <a:cubicBezTo>
                  <a:pt x="2847632" y="6120903"/>
                  <a:pt x="2851138" y="6121922"/>
                  <a:pt x="2868933" y="6118065"/>
                </a:cubicBezTo>
                <a:cubicBezTo>
                  <a:pt x="2886728" y="6114208"/>
                  <a:pt x="2918452" y="6111241"/>
                  <a:pt x="2951167" y="6107162"/>
                </a:cubicBezTo>
                <a:cubicBezTo>
                  <a:pt x="2983882" y="6103083"/>
                  <a:pt x="3015249" y="6076986"/>
                  <a:pt x="3044190" y="6075234"/>
                </a:cubicBezTo>
                <a:cubicBezTo>
                  <a:pt x="3062884" y="6071155"/>
                  <a:pt x="3088590" y="6070645"/>
                  <a:pt x="3114293" y="6062996"/>
                </a:cubicBezTo>
                <a:cubicBezTo>
                  <a:pt x="3139999" y="6055348"/>
                  <a:pt x="3185565" y="6039031"/>
                  <a:pt x="3198417" y="6029342"/>
                </a:cubicBezTo>
                <a:cubicBezTo>
                  <a:pt x="3211269" y="6019654"/>
                  <a:pt x="3195226" y="6013823"/>
                  <a:pt x="3191406" y="6004867"/>
                </a:cubicBezTo>
                <a:cubicBezTo>
                  <a:pt x="3187586" y="5995911"/>
                  <a:pt x="3185428" y="5981218"/>
                  <a:pt x="3175497" y="5975609"/>
                </a:cubicBezTo>
                <a:cubicBezTo>
                  <a:pt x="3165565" y="5969999"/>
                  <a:pt x="3137930" y="5976535"/>
                  <a:pt x="3131819" y="5971213"/>
                </a:cubicBezTo>
                <a:cubicBezTo>
                  <a:pt x="3125707" y="5965892"/>
                  <a:pt x="3172507" y="5951028"/>
                  <a:pt x="3138830" y="5943679"/>
                </a:cubicBezTo>
                <a:cubicBezTo>
                  <a:pt x="3134156" y="5931441"/>
                  <a:pt x="3142917" y="5934499"/>
                  <a:pt x="3152849" y="5928381"/>
                </a:cubicBezTo>
                <a:cubicBezTo>
                  <a:pt x="3162780" y="5922263"/>
                  <a:pt x="3187583" y="5903814"/>
                  <a:pt x="3198417" y="5906966"/>
                </a:cubicBezTo>
                <a:cubicBezTo>
                  <a:pt x="3207764" y="5894728"/>
                  <a:pt x="3209831" y="5884818"/>
                  <a:pt x="3215943" y="5870253"/>
                </a:cubicBezTo>
                <a:cubicBezTo>
                  <a:pt x="3222054" y="5855689"/>
                  <a:pt x="3239173" y="5835895"/>
                  <a:pt x="3235084" y="5819578"/>
                </a:cubicBezTo>
                <a:cubicBezTo>
                  <a:pt x="3230995" y="5803262"/>
                  <a:pt x="3207180" y="5786120"/>
                  <a:pt x="3191406" y="5772352"/>
                </a:cubicBezTo>
                <a:cubicBezTo>
                  <a:pt x="3175632" y="5758584"/>
                  <a:pt x="3150107" y="5750008"/>
                  <a:pt x="3140445" y="5736974"/>
                </a:cubicBezTo>
                <a:cubicBezTo>
                  <a:pt x="3130782" y="5723940"/>
                  <a:pt x="3145387" y="5711192"/>
                  <a:pt x="3126424" y="5700261"/>
                </a:cubicBezTo>
                <a:cubicBezTo>
                  <a:pt x="3107460" y="5689330"/>
                  <a:pt x="3070748" y="5687421"/>
                  <a:pt x="3051200" y="5677510"/>
                </a:cubicBezTo>
                <a:cubicBezTo>
                  <a:pt x="3031652" y="5667599"/>
                  <a:pt x="3019967" y="5651282"/>
                  <a:pt x="3009138" y="5640797"/>
                </a:cubicBezTo>
                <a:cubicBezTo>
                  <a:pt x="2998308" y="5630312"/>
                  <a:pt x="2982443" y="5608256"/>
                  <a:pt x="2968692" y="5605419"/>
                </a:cubicBezTo>
                <a:cubicBezTo>
                  <a:pt x="2954941" y="5602582"/>
                  <a:pt x="2949415" y="5625816"/>
                  <a:pt x="2926632" y="5623776"/>
                </a:cubicBezTo>
                <a:cubicBezTo>
                  <a:pt x="2897691" y="5623999"/>
                  <a:pt x="2859135" y="5617880"/>
                  <a:pt x="2839003" y="5611539"/>
                </a:cubicBezTo>
                <a:cubicBezTo>
                  <a:pt x="2818871" y="5605197"/>
                  <a:pt x="2818376" y="5632861"/>
                  <a:pt x="2805839" y="5640797"/>
                </a:cubicBezTo>
                <a:cubicBezTo>
                  <a:pt x="2793302" y="5648733"/>
                  <a:pt x="2782787" y="5658422"/>
                  <a:pt x="2763777" y="5659154"/>
                </a:cubicBezTo>
                <a:cubicBezTo>
                  <a:pt x="2744768" y="5659887"/>
                  <a:pt x="2712814" y="5646723"/>
                  <a:pt x="2691784" y="5645192"/>
                </a:cubicBezTo>
                <a:cubicBezTo>
                  <a:pt x="2670754" y="5643662"/>
                  <a:pt x="2646039" y="5637450"/>
                  <a:pt x="2637592" y="5649976"/>
                </a:cubicBezTo>
                <a:cubicBezTo>
                  <a:pt x="2646939" y="5674451"/>
                  <a:pt x="2649276" y="5696886"/>
                  <a:pt x="2648108" y="5726461"/>
                </a:cubicBezTo>
                <a:cubicBezTo>
                  <a:pt x="2646939" y="5756035"/>
                  <a:pt x="2635840" y="5795808"/>
                  <a:pt x="2630582" y="5827422"/>
                </a:cubicBezTo>
                <a:cubicBezTo>
                  <a:pt x="2625324" y="5859036"/>
                  <a:pt x="2621235" y="5895749"/>
                  <a:pt x="2616561" y="5916145"/>
                </a:cubicBezTo>
                <a:cubicBezTo>
                  <a:pt x="2611888" y="5936541"/>
                  <a:pt x="2613055" y="5929911"/>
                  <a:pt x="2602539" y="5949797"/>
                </a:cubicBezTo>
                <a:cubicBezTo>
                  <a:pt x="2592023" y="5969683"/>
                  <a:pt x="2566950" y="5996159"/>
                  <a:pt x="2553466" y="6035462"/>
                </a:cubicBezTo>
                <a:cubicBezTo>
                  <a:pt x="2559716" y="6068193"/>
                  <a:pt x="2572746" y="6113987"/>
                  <a:pt x="2578004" y="6139482"/>
                </a:cubicBezTo>
                <a:cubicBezTo>
                  <a:pt x="2583262" y="6164978"/>
                  <a:pt x="2587084" y="6169344"/>
                  <a:pt x="2585015" y="6188432"/>
                </a:cubicBezTo>
                <a:cubicBezTo>
                  <a:pt x="2582947" y="6207520"/>
                  <a:pt x="2581372" y="6232088"/>
                  <a:pt x="2572610" y="6254014"/>
                </a:cubicBezTo>
                <a:cubicBezTo>
                  <a:pt x="2563847" y="6275940"/>
                  <a:pt x="2554637" y="6305710"/>
                  <a:pt x="2539447" y="6319987"/>
                </a:cubicBezTo>
                <a:cubicBezTo>
                  <a:pt x="2524258" y="6334263"/>
                  <a:pt x="2496664" y="6332539"/>
                  <a:pt x="2481475" y="6339677"/>
                </a:cubicBezTo>
                <a:cubicBezTo>
                  <a:pt x="2466285" y="6346816"/>
                  <a:pt x="2459414" y="6361798"/>
                  <a:pt x="2448314" y="6362818"/>
                </a:cubicBezTo>
                <a:cubicBezTo>
                  <a:pt x="2437214" y="6363838"/>
                  <a:pt x="2428898" y="6359565"/>
                  <a:pt x="2418383" y="6354975"/>
                </a:cubicBezTo>
                <a:cubicBezTo>
                  <a:pt x="2407867" y="6350386"/>
                  <a:pt x="2393084" y="6344684"/>
                  <a:pt x="2385220" y="6335283"/>
                </a:cubicBezTo>
                <a:cubicBezTo>
                  <a:pt x="2377357" y="6325882"/>
                  <a:pt x="2382883" y="6303160"/>
                  <a:pt x="2371200" y="6298570"/>
                </a:cubicBezTo>
                <a:cubicBezTo>
                  <a:pt x="2359516" y="6293981"/>
                  <a:pt x="2363629" y="6321864"/>
                  <a:pt x="2315117" y="6307749"/>
                </a:cubicBezTo>
                <a:cubicBezTo>
                  <a:pt x="2310443" y="6328145"/>
                  <a:pt x="2307837" y="6315685"/>
                  <a:pt x="2304601" y="6323046"/>
                </a:cubicBezTo>
                <a:cubicBezTo>
                  <a:pt x="2301366" y="6330406"/>
                  <a:pt x="2299791" y="6341207"/>
                  <a:pt x="2295702" y="6351915"/>
                </a:cubicBezTo>
                <a:cubicBezTo>
                  <a:pt x="2291612" y="6362622"/>
                  <a:pt x="2293187" y="6377828"/>
                  <a:pt x="2280066" y="6387293"/>
                </a:cubicBezTo>
                <a:cubicBezTo>
                  <a:pt x="2266945" y="6396758"/>
                  <a:pt x="2235667" y="6412788"/>
                  <a:pt x="2216973" y="6408709"/>
                </a:cubicBezTo>
                <a:cubicBezTo>
                  <a:pt x="2212299" y="6396471"/>
                  <a:pt x="2207940" y="6387071"/>
                  <a:pt x="2202952" y="6371996"/>
                </a:cubicBezTo>
                <a:cubicBezTo>
                  <a:pt x="2197963" y="6356922"/>
                  <a:pt x="2195220" y="6339680"/>
                  <a:pt x="2187041" y="6318264"/>
                </a:cubicBezTo>
                <a:cubicBezTo>
                  <a:pt x="2178863" y="6296847"/>
                  <a:pt x="2163812" y="6262878"/>
                  <a:pt x="2153880" y="6243502"/>
                </a:cubicBezTo>
                <a:cubicBezTo>
                  <a:pt x="2143949" y="6224126"/>
                  <a:pt x="2138554" y="6213223"/>
                  <a:pt x="2127454" y="6202005"/>
                </a:cubicBezTo>
                <a:cubicBezTo>
                  <a:pt x="2116354" y="6190788"/>
                  <a:pt x="2101571" y="6188144"/>
                  <a:pt x="2087281" y="6176194"/>
                </a:cubicBezTo>
                <a:cubicBezTo>
                  <a:pt x="2072991" y="6164244"/>
                  <a:pt x="2060994" y="6146109"/>
                  <a:pt x="2041715" y="6130303"/>
                </a:cubicBezTo>
                <a:cubicBezTo>
                  <a:pt x="2022437" y="6114496"/>
                  <a:pt x="1989138" y="6104298"/>
                  <a:pt x="1971612" y="6081353"/>
                </a:cubicBezTo>
                <a:cubicBezTo>
                  <a:pt x="1954087" y="6058408"/>
                  <a:pt x="1995120" y="6026705"/>
                  <a:pt x="1936560" y="5992629"/>
                </a:cubicBezTo>
                <a:cubicBezTo>
                  <a:pt x="1917866" y="5968154"/>
                  <a:pt x="1877114" y="5937932"/>
                  <a:pt x="1866457" y="5910026"/>
                </a:cubicBezTo>
                <a:cubicBezTo>
                  <a:pt x="1862322" y="5891095"/>
                  <a:pt x="1847671" y="5872164"/>
                  <a:pt x="1843536" y="5853232"/>
                </a:cubicBezTo>
                <a:lnTo>
                  <a:pt x="1866457" y="5830481"/>
                </a:lnTo>
                <a:cubicBezTo>
                  <a:pt x="1861783" y="5818244"/>
                  <a:pt x="1826148" y="5795807"/>
                  <a:pt x="1810374" y="5784590"/>
                </a:cubicBezTo>
                <a:cubicBezTo>
                  <a:pt x="1794600" y="5773372"/>
                  <a:pt x="1785253" y="5774391"/>
                  <a:pt x="1771817" y="5763174"/>
                </a:cubicBezTo>
                <a:cubicBezTo>
                  <a:pt x="1758381" y="5751956"/>
                  <a:pt x="1742024" y="5734110"/>
                  <a:pt x="1729757" y="5717283"/>
                </a:cubicBezTo>
                <a:cubicBezTo>
                  <a:pt x="1717489" y="5700456"/>
                  <a:pt x="1706972" y="5682099"/>
                  <a:pt x="1698209" y="5662213"/>
                </a:cubicBezTo>
                <a:cubicBezTo>
                  <a:pt x="1689446" y="5642327"/>
                  <a:pt x="1683336" y="5614061"/>
                  <a:pt x="1677179" y="5597966"/>
                </a:cubicBezTo>
                <a:cubicBezTo>
                  <a:pt x="1671022" y="5581871"/>
                  <a:pt x="1670930" y="5575624"/>
                  <a:pt x="1664773" y="5565648"/>
                </a:cubicBezTo>
                <a:cubicBezTo>
                  <a:pt x="1658616" y="5555673"/>
                  <a:pt x="1650437" y="5554652"/>
                  <a:pt x="1640237" y="5538113"/>
                </a:cubicBezTo>
                <a:cubicBezTo>
                  <a:pt x="1630036" y="5521574"/>
                  <a:pt x="1605905" y="5483238"/>
                  <a:pt x="1600063" y="5466411"/>
                </a:cubicBezTo>
                <a:cubicBezTo>
                  <a:pt x="1594221" y="5449584"/>
                  <a:pt x="1606937" y="5447861"/>
                  <a:pt x="1605186" y="5437154"/>
                </a:cubicBezTo>
                <a:cubicBezTo>
                  <a:pt x="1603434" y="5426446"/>
                  <a:pt x="1593907" y="5418193"/>
                  <a:pt x="1589549" y="5402163"/>
                </a:cubicBezTo>
                <a:cubicBezTo>
                  <a:pt x="1585190" y="5386134"/>
                  <a:pt x="1587526" y="5356050"/>
                  <a:pt x="1579033" y="5340976"/>
                </a:cubicBezTo>
                <a:cubicBezTo>
                  <a:pt x="1570540" y="5325901"/>
                  <a:pt x="1557281" y="5317837"/>
                  <a:pt x="1538587" y="5311717"/>
                </a:cubicBezTo>
                <a:cubicBezTo>
                  <a:pt x="1519893" y="5305598"/>
                  <a:pt x="1504841" y="5301204"/>
                  <a:pt x="1487900" y="5295084"/>
                </a:cubicBezTo>
                <a:cubicBezTo>
                  <a:pt x="1470959" y="5288965"/>
                  <a:pt x="1447452" y="5284690"/>
                  <a:pt x="1436938" y="5275003"/>
                </a:cubicBezTo>
                <a:cubicBezTo>
                  <a:pt x="1426424" y="5265316"/>
                  <a:pt x="1427728" y="5250724"/>
                  <a:pt x="1424807" y="5236956"/>
                </a:cubicBezTo>
                <a:cubicBezTo>
                  <a:pt x="1421887" y="5223189"/>
                  <a:pt x="1424086" y="5203617"/>
                  <a:pt x="1419413" y="5192400"/>
                </a:cubicBezTo>
                <a:cubicBezTo>
                  <a:pt x="1414739" y="5181182"/>
                  <a:pt x="1409302" y="5178030"/>
                  <a:pt x="1396765" y="5169649"/>
                </a:cubicBezTo>
                <a:cubicBezTo>
                  <a:pt x="1384228" y="5161268"/>
                  <a:pt x="1358208" y="5150273"/>
                  <a:pt x="1344187" y="5142114"/>
                </a:cubicBezTo>
                <a:cubicBezTo>
                  <a:pt x="1333356" y="5134178"/>
                  <a:pt x="1319515" y="5124582"/>
                  <a:pt x="1310752" y="5112855"/>
                </a:cubicBezTo>
                <a:cubicBezTo>
                  <a:pt x="1301990" y="5101127"/>
                  <a:pt x="1307383" y="5083475"/>
                  <a:pt x="1309136" y="5065628"/>
                </a:cubicBezTo>
                <a:cubicBezTo>
                  <a:pt x="1310889" y="5047781"/>
                  <a:pt x="1315741" y="5027478"/>
                  <a:pt x="1321268" y="5005775"/>
                </a:cubicBezTo>
                <a:cubicBezTo>
                  <a:pt x="1326795" y="4984072"/>
                  <a:pt x="1331468" y="4964186"/>
                  <a:pt x="1328278" y="4935410"/>
                </a:cubicBezTo>
                <a:cubicBezTo>
                  <a:pt x="1325088" y="4906633"/>
                  <a:pt x="1305316" y="4860870"/>
                  <a:pt x="1291611" y="4833113"/>
                </a:cubicBezTo>
                <a:cubicBezTo>
                  <a:pt x="1277905" y="4805357"/>
                  <a:pt x="1267074" y="4790282"/>
                  <a:pt x="1246044" y="4768866"/>
                </a:cubicBezTo>
                <a:cubicBezTo>
                  <a:pt x="1225014" y="4747450"/>
                  <a:pt x="1179446" y="4708697"/>
                  <a:pt x="1165425" y="4704617"/>
                </a:cubicBezTo>
                <a:cubicBezTo>
                  <a:pt x="1139065" y="4650891"/>
                  <a:pt x="1160791" y="4646542"/>
                  <a:pt x="1154911" y="4612838"/>
                </a:cubicBezTo>
                <a:cubicBezTo>
                  <a:pt x="1149922" y="4586036"/>
                  <a:pt x="1149516" y="4572360"/>
                  <a:pt x="1142505" y="4552982"/>
                </a:cubicBezTo>
                <a:cubicBezTo>
                  <a:pt x="1135494" y="4533605"/>
                  <a:pt x="1130642" y="4516177"/>
                  <a:pt x="1126868" y="4496579"/>
                </a:cubicBezTo>
                <a:cubicBezTo>
                  <a:pt x="1123094" y="4476981"/>
                  <a:pt x="1129205" y="4447627"/>
                  <a:pt x="1119858" y="4435389"/>
                </a:cubicBezTo>
                <a:cubicBezTo>
                  <a:pt x="1111365" y="4409607"/>
                  <a:pt x="1112129" y="4387775"/>
                  <a:pt x="1086425" y="4366360"/>
                </a:cubicBezTo>
                <a:cubicBezTo>
                  <a:pt x="1074742" y="4341885"/>
                  <a:pt x="1050024" y="4335673"/>
                  <a:pt x="1039239" y="4322193"/>
                </a:cubicBezTo>
                <a:cubicBezTo>
                  <a:pt x="1028454" y="4308713"/>
                  <a:pt x="1034881" y="4296984"/>
                  <a:pt x="1021714" y="4285479"/>
                </a:cubicBezTo>
                <a:cubicBezTo>
                  <a:pt x="1008547" y="4273973"/>
                  <a:pt x="998209" y="4251121"/>
                  <a:pt x="991782" y="4231745"/>
                </a:cubicBezTo>
                <a:cubicBezTo>
                  <a:pt x="985356" y="4212369"/>
                  <a:pt x="966483" y="4200036"/>
                  <a:pt x="958620" y="4184517"/>
                </a:cubicBezTo>
                <a:cubicBezTo>
                  <a:pt x="953947" y="4168200"/>
                  <a:pt x="922983" y="4158513"/>
                  <a:pt x="913052" y="4141686"/>
                </a:cubicBezTo>
                <a:cubicBezTo>
                  <a:pt x="903120" y="4124859"/>
                  <a:pt x="923026" y="4090538"/>
                  <a:pt x="899033" y="4083558"/>
                </a:cubicBezTo>
                <a:cubicBezTo>
                  <a:pt x="889686" y="4071321"/>
                  <a:pt x="878586" y="4065201"/>
                  <a:pt x="870992" y="4046845"/>
                </a:cubicBezTo>
                <a:cubicBezTo>
                  <a:pt x="863398" y="4028489"/>
                  <a:pt x="863398" y="3998915"/>
                  <a:pt x="853466" y="3973419"/>
                </a:cubicBezTo>
                <a:cubicBezTo>
                  <a:pt x="843535" y="3947924"/>
                  <a:pt x="823670" y="3914270"/>
                  <a:pt x="811403" y="3893874"/>
                </a:cubicBezTo>
                <a:cubicBezTo>
                  <a:pt x="799135" y="3873478"/>
                  <a:pt x="783946" y="3868380"/>
                  <a:pt x="779857" y="3851043"/>
                </a:cubicBezTo>
                <a:cubicBezTo>
                  <a:pt x="775767" y="3833706"/>
                  <a:pt x="790957" y="3806682"/>
                  <a:pt x="786868" y="3789855"/>
                </a:cubicBezTo>
                <a:cubicBezTo>
                  <a:pt x="782779" y="3773028"/>
                  <a:pt x="759994" y="3762321"/>
                  <a:pt x="755320" y="3750083"/>
                </a:cubicBezTo>
                <a:cubicBezTo>
                  <a:pt x="755005" y="3735008"/>
                  <a:pt x="754016" y="3717254"/>
                  <a:pt x="760443" y="3696348"/>
                </a:cubicBezTo>
                <a:cubicBezTo>
                  <a:pt x="766870" y="3675442"/>
                  <a:pt x="804080" y="3649344"/>
                  <a:pt x="811404" y="3627705"/>
                </a:cubicBezTo>
                <a:cubicBezTo>
                  <a:pt x="818729" y="3606067"/>
                  <a:pt x="811987" y="3577226"/>
                  <a:pt x="804393" y="3566518"/>
                </a:cubicBezTo>
                <a:cubicBezTo>
                  <a:pt x="796799" y="3555811"/>
                  <a:pt x="786866" y="3566518"/>
                  <a:pt x="765836" y="3563459"/>
                </a:cubicBezTo>
                <a:cubicBezTo>
                  <a:pt x="744806" y="3560400"/>
                  <a:pt x="702161" y="3554791"/>
                  <a:pt x="678209" y="3548163"/>
                </a:cubicBezTo>
                <a:cubicBezTo>
                  <a:pt x="654257" y="3541534"/>
                  <a:pt x="632058" y="3536435"/>
                  <a:pt x="622126" y="3523687"/>
                </a:cubicBezTo>
                <a:cubicBezTo>
                  <a:pt x="612195" y="3510940"/>
                  <a:pt x="618351" y="3494399"/>
                  <a:pt x="618620" y="3471676"/>
                </a:cubicBezTo>
                <a:cubicBezTo>
                  <a:pt x="618889" y="3448954"/>
                  <a:pt x="626077" y="3411823"/>
                  <a:pt x="623741" y="3387348"/>
                </a:cubicBezTo>
                <a:cubicBezTo>
                  <a:pt x="621405" y="3362873"/>
                  <a:pt x="611878" y="3339325"/>
                  <a:pt x="604599" y="3324825"/>
                </a:cubicBezTo>
                <a:cubicBezTo>
                  <a:pt x="597320" y="3310325"/>
                  <a:pt x="594084" y="3307488"/>
                  <a:pt x="580063" y="3300350"/>
                </a:cubicBezTo>
                <a:cubicBezTo>
                  <a:pt x="566042" y="3293211"/>
                  <a:pt x="538900" y="3287888"/>
                  <a:pt x="520476" y="3281992"/>
                </a:cubicBezTo>
                <a:cubicBezTo>
                  <a:pt x="502051" y="3276097"/>
                  <a:pt x="481199" y="3271600"/>
                  <a:pt x="469514" y="3264972"/>
                </a:cubicBezTo>
                <a:cubicBezTo>
                  <a:pt x="457831" y="3258343"/>
                  <a:pt x="467583" y="3242443"/>
                  <a:pt x="457382" y="3233042"/>
                </a:cubicBezTo>
                <a:cubicBezTo>
                  <a:pt x="443361" y="3220804"/>
                  <a:pt x="435183" y="3209587"/>
                  <a:pt x="422331" y="3202448"/>
                </a:cubicBezTo>
                <a:cubicBezTo>
                  <a:pt x="409479" y="3195310"/>
                  <a:pt x="389347" y="3197127"/>
                  <a:pt x="380269" y="3190211"/>
                </a:cubicBezTo>
                <a:cubicBezTo>
                  <a:pt x="371192" y="3183295"/>
                  <a:pt x="365529" y="3169111"/>
                  <a:pt x="367865" y="3160952"/>
                </a:cubicBezTo>
                <a:cubicBezTo>
                  <a:pt x="370202" y="3152794"/>
                  <a:pt x="382607" y="3149929"/>
                  <a:pt x="394290" y="3141260"/>
                </a:cubicBezTo>
                <a:cubicBezTo>
                  <a:pt x="405973" y="3132592"/>
                  <a:pt x="429790" y="3122709"/>
                  <a:pt x="437968" y="3108942"/>
                </a:cubicBezTo>
                <a:cubicBezTo>
                  <a:pt x="446146" y="3095174"/>
                  <a:pt x="441611" y="3077012"/>
                  <a:pt x="443363" y="3058656"/>
                </a:cubicBezTo>
                <a:cubicBezTo>
                  <a:pt x="445114" y="3040300"/>
                  <a:pt x="454325" y="3017668"/>
                  <a:pt x="448482" y="2998803"/>
                </a:cubicBezTo>
                <a:cubicBezTo>
                  <a:pt x="442640" y="2979937"/>
                  <a:pt x="434868" y="2958430"/>
                  <a:pt x="418827" y="2948518"/>
                </a:cubicBezTo>
                <a:cubicBezTo>
                  <a:pt x="402785" y="2938608"/>
                  <a:pt x="370458" y="2939626"/>
                  <a:pt x="352228" y="2939339"/>
                </a:cubicBezTo>
                <a:cubicBezTo>
                  <a:pt x="333997" y="2939051"/>
                  <a:pt x="300098" y="2915179"/>
                  <a:pt x="290751" y="2926397"/>
                </a:cubicBezTo>
                <a:cubicBezTo>
                  <a:pt x="281404" y="2937615"/>
                  <a:pt x="296999" y="2988682"/>
                  <a:pt x="296146" y="3006646"/>
                </a:cubicBezTo>
                <a:cubicBezTo>
                  <a:pt x="295292" y="3024610"/>
                  <a:pt x="297046" y="3029369"/>
                  <a:pt x="285631" y="3034181"/>
                </a:cubicBezTo>
                <a:cubicBezTo>
                  <a:pt x="274217" y="3038992"/>
                  <a:pt x="248420" y="3042432"/>
                  <a:pt x="227658" y="3035516"/>
                </a:cubicBezTo>
                <a:cubicBezTo>
                  <a:pt x="206898" y="3028599"/>
                  <a:pt x="206315" y="3013304"/>
                  <a:pt x="199619" y="3001863"/>
                </a:cubicBezTo>
                <a:cubicBezTo>
                  <a:pt x="178589" y="2987586"/>
                  <a:pt x="194766" y="2964037"/>
                  <a:pt x="180476" y="2954637"/>
                </a:cubicBezTo>
                <a:cubicBezTo>
                  <a:pt x="166186" y="2945236"/>
                  <a:pt x="130818" y="2951067"/>
                  <a:pt x="113877" y="2945458"/>
                </a:cubicBezTo>
                <a:cubicBezTo>
                  <a:pt x="96936" y="2939849"/>
                  <a:pt x="82135" y="2928631"/>
                  <a:pt x="78825" y="2920983"/>
                </a:cubicBezTo>
                <a:cubicBezTo>
                  <a:pt x="75514" y="2913334"/>
                  <a:pt x="84277" y="2903646"/>
                  <a:pt x="94014" y="2899567"/>
                </a:cubicBezTo>
                <a:cubicBezTo>
                  <a:pt x="103751" y="2895487"/>
                  <a:pt x="119914" y="2897018"/>
                  <a:pt x="137245" y="2896508"/>
                </a:cubicBezTo>
                <a:cubicBezTo>
                  <a:pt x="154576" y="2895997"/>
                  <a:pt x="176775" y="2899567"/>
                  <a:pt x="198001" y="2896508"/>
                </a:cubicBezTo>
                <a:cubicBezTo>
                  <a:pt x="219227" y="2893448"/>
                  <a:pt x="253498" y="2894468"/>
                  <a:pt x="264598" y="2878150"/>
                </a:cubicBezTo>
                <a:cubicBezTo>
                  <a:pt x="275698" y="2861834"/>
                  <a:pt x="267520" y="2823082"/>
                  <a:pt x="264599" y="2798606"/>
                </a:cubicBezTo>
                <a:cubicBezTo>
                  <a:pt x="261679" y="2774131"/>
                  <a:pt x="257588" y="2752206"/>
                  <a:pt x="247073" y="2731300"/>
                </a:cubicBezTo>
                <a:cubicBezTo>
                  <a:pt x="236557" y="2710394"/>
                  <a:pt x="214943" y="2682350"/>
                  <a:pt x="201507" y="2673171"/>
                </a:cubicBezTo>
                <a:cubicBezTo>
                  <a:pt x="188071" y="2663992"/>
                  <a:pt x="180476" y="2680309"/>
                  <a:pt x="166455" y="2676230"/>
                </a:cubicBezTo>
                <a:cubicBezTo>
                  <a:pt x="152434" y="2680309"/>
                  <a:pt x="143672" y="2672150"/>
                  <a:pt x="127898" y="2670111"/>
                </a:cubicBezTo>
                <a:cubicBezTo>
                  <a:pt x="112124" y="2668072"/>
                  <a:pt x="86735" y="2677027"/>
                  <a:pt x="71815" y="2663992"/>
                </a:cubicBezTo>
                <a:cubicBezTo>
                  <a:pt x="56895" y="2650958"/>
                  <a:pt x="40718" y="2612298"/>
                  <a:pt x="38381" y="2591902"/>
                </a:cubicBezTo>
                <a:cubicBezTo>
                  <a:pt x="36045" y="2571506"/>
                  <a:pt x="56895" y="2556116"/>
                  <a:pt x="57795" y="2541616"/>
                </a:cubicBezTo>
                <a:cubicBezTo>
                  <a:pt x="58694" y="2527116"/>
                  <a:pt x="51952" y="2520200"/>
                  <a:pt x="43774" y="2504903"/>
                </a:cubicBezTo>
                <a:cubicBezTo>
                  <a:pt x="35596" y="2489606"/>
                  <a:pt x="15734" y="2464621"/>
                  <a:pt x="8723" y="2449834"/>
                </a:cubicBezTo>
                <a:cubicBezTo>
                  <a:pt x="1712" y="2435048"/>
                  <a:pt x="-2571" y="2425359"/>
                  <a:pt x="1712" y="2416181"/>
                </a:cubicBezTo>
                <a:cubicBezTo>
                  <a:pt x="5996" y="2407002"/>
                  <a:pt x="19628" y="2403433"/>
                  <a:pt x="34427" y="2394764"/>
                </a:cubicBezTo>
                <a:cubicBezTo>
                  <a:pt x="49226" y="2386096"/>
                  <a:pt x="74931" y="2374367"/>
                  <a:pt x="90509" y="2364170"/>
                </a:cubicBezTo>
                <a:cubicBezTo>
                  <a:pt x="106087" y="2353972"/>
                  <a:pt x="114971" y="2344061"/>
                  <a:pt x="127898" y="2333576"/>
                </a:cubicBezTo>
                <a:cubicBezTo>
                  <a:pt x="140825" y="2323091"/>
                  <a:pt x="148208" y="2313495"/>
                  <a:pt x="157555" y="2301257"/>
                </a:cubicBezTo>
                <a:cubicBezTo>
                  <a:pt x="166902" y="2289020"/>
                  <a:pt x="174633" y="2270858"/>
                  <a:pt x="183980" y="2260150"/>
                </a:cubicBezTo>
                <a:cubicBezTo>
                  <a:pt x="193327" y="2249443"/>
                  <a:pt x="206627" y="2249248"/>
                  <a:pt x="213638" y="2237010"/>
                </a:cubicBezTo>
                <a:cubicBezTo>
                  <a:pt x="220649" y="2224773"/>
                  <a:pt x="221638" y="2203264"/>
                  <a:pt x="226042" y="2186725"/>
                </a:cubicBezTo>
                <a:cubicBezTo>
                  <a:pt x="230716" y="2170408"/>
                  <a:pt x="221369" y="2150521"/>
                  <a:pt x="222537" y="2131655"/>
                </a:cubicBezTo>
                <a:cubicBezTo>
                  <a:pt x="223706" y="2112789"/>
                  <a:pt x="228693" y="2095228"/>
                  <a:pt x="233052" y="2073526"/>
                </a:cubicBezTo>
                <a:cubicBezTo>
                  <a:pt x="237410" y="2051823"/>
                  <a:pt x="239926" y="2022851"/>
                  <a:pt x="248689" y="2001436"/>
                </a:cubicBezTo>
                <a:cubicBezTo>
                  <a:pt x="257451" y="1980021"/>
                  <a:pt x="277453" y="1959818"/>
                  <a:pt x="285631" y="1945031"/>
                </a:cubicBezTo>
                <a:cubicBezTo>
                  <a:pt x="293809" y="1930244"/>
                  <a:pt x="291919" y="1924441"/>
                  <a:pt x="297762" y="1912713"/>
                </a:cubicBezTo>
                <a:cubicBezTo>
                  <a:pt x="303604" y="1900986"/>
                  <a:pt x="307830" y="1889281"/>
                  <a:pt x="320682" y="1874664"/>
                </a:cubicBezTo>
                <a:cubicBezTo>
                  <a:pt x="333534" y="1860047"/>
                  <a:pt x="356960" y="1836058"/>
                  <a:pt x="374876" y="1825010"/>
                </a:cubicBezTo>
                <a:cubicBezTo>
                  <a:pt x="392791" y="1813962"/>
                  <a:pt x="411037" y="1811776"/>
                  <a:pt x="428173" y="1808377"/>
                </a:cubicBezTo>
                <a:cubicBezTo>
                  <a:pt x="445310" y="1804977"/>
                  <a:pt x="459121" y="1806091"/>
                  <a:pt x="477694" y="1804614"/>
                </a:cubicBezTo>
                <a:cubicBezTo>
                  <a:pt x="496267" y="1803136"/>
                  <a:pt x="518466" y="1806195"/>
                  <a:pt x="539617" y="1799514"/>
                </a:cubicBezTo>
                <a:cubicBezTo>
                  <a:pt x="560768" y="1792833"/>
                  <a:pt x="573638" y="1770646"/>
                  <a:pt x="594085" y="1761468"/>
                </a:cubicBezTo>
                <a:cubicBezTo>
                  <a:pt x="614532" y="1752289"/>
                  <a:pt x="638540" y="1744785"/>
                  <a:pt x="651782" y="1738326"/>
                </a:cubicBezTo>
                <a:cubicBezTo>
                  <a:pt x="665024" y="1731868"/>
                  <a:pt x="671198" y="1730873"/>
                  <a:pt x="684050" y="1725774"/>
                </a:cubicBezTo>
                <a:cubicBezTo>
                  <a:pt x="696902" y="1720674"/>
                  <a:pt x="711758" y="1716571"/>
                  <a:pt x="728895" y="1707733"/>
                </a:cubicBezTo>
                <a:cubicBezTo>
                  <a:pt x="746032" y="1698895"/>
                  <a:pt x="755007" y="1686224"/>
                  <a:pt x="786868" y="1672744"/>
                </a:cubicBezTo>
                <a:cubicBezTo>
                  <a:pt x="841082" y="1641197"/>
                  <a:pt x="886496" y="1634789"/>
                  <a:pt x="913053" y="1623793"/>
                </a:cubicBezTo>
                <a:cubicBezTo>
                  <a:pt x="939611" y="1612798"/>
                  <a:pt x="932195" y="1610852"/>
                  <a:pt x="946216" y="1606773"/>
                </a:cubicBezTo>
                <a:cubicBezTo>
                  <a:pt x="960237" y="1602693"/>
                  <a:pt x="979337" y="1591383"/>
                  <a:pt x="993672" y="1590141"/>
                </a:cubicBezTo>
                <a:cubicBezTo>
                  <a:pt x="1008008" y="1588899"/>
                  <a:pt x="1021444" y="1596547"/>
                  <a:pt x="1032230" y="1599318"/>
                </a:cubicBezTo>
                <a:cubicBezTo>
                  <a:pt x="1043015" y="1602091"/>
                  <a:pt x="1049034" y="1605413"/>
                  <a:pt x="1058381" y="1606773"/>
                </a:cubicBezTo>
                <a:cubicBezTo>
                  <a:pt x="1067728" y="1608132"/>
                  <a:pt x="1078381" y="1598808"/>
                  <a:pt x="1095322" y="1595239"/>
                </a:cubicBezTo>
                <a:cubicBezTo>
                  <a:pt x="1112263" y="1591670"/>
                  <a:pt x="1142235" y="1590573"/>
                  <a:pt x="1160030" y="1585356"/>
                </a:cubicBezTo>
                <a:cubicBezTo>
                  <a:pt x="1177825" y="1580140"/>
                  <a:pt x="1186318" y="1569040"/>
                  <a:pt x="1202092" y="1563940"/>
                </a:cubicBezTo>
                <a:cubicBezTo>
                  <a:pt x="1217866" y="1558841"/>
                  <a:pt x="1237729" y="1555272"/>
                  <a:pt x="1254670" y="1554762"/>
                </a:cubicBezTo>
                <a:cubicBezTo>
                  <a:pt x="1271611" y="1554252"/>
                  <a:pt x="1288821" y="1564673"/>
                  <a:pt x="1303741" y="1560881"/>
                </a:cubicBezTo>
                <a:cubicBezTo>
                  <a:pt x="1318661" y="1557090"/>
                  <a:pt x="1327515" y="1544641"/>
                  <a:pt x="1347693" y="1538130"/>
                </a:cubicBezTo>
                <a:cubicBezTo>
                  <a:pt x="1352367" y="1525892"/>
                  <a:pt x="1385398" y="1526690"/>
                  <a:pt x="1396766" y="1515695"/>
                </a:cubicBezTo>
                <a:cubicBezTo>
                  <a:pt x="1408134" y="1504700"/>
                  <a:pt x="1412402" y="1486776"/>
                  <a:pt x="1415906" y="1472159"/>
                </a:cubicBezTo>
                <a:cubicBezTo>
                  <a:pt x="1419411" y="1457542"/>
                  <a:pt x="1422155" y="1444530"/>
                  <a:pt x="1417796" y="1427991"/>
                </a:cubicBezTo>
                <a:cubicBezTo>
                  <a:pt x="1413123" y="1399437"/>
                  <a:pt x="1386250" y="1385841"/>
                  <a:pt x="1379239" y="1366804"/>
                </a:cubicBezTo>
                <a:cubicBezTo>
                  <a:pt x="1372228" y="1347768"/>
                  <a:pt x="1373008" y="1332980"/>
                  <a:pt x="1375734" y="1313773"/>
                </a:cubicBezTo>
                <a:cubicBezTo>
                  <a:pt x="1378461" y="1294567"/>
                  <a:pt x="1384033" y="1271739"/>
                  <a:pt x="1395597" y="1251565"/>
                </a:cubicBezTo>
                <a:cubicBezTo>
                  <a:pt x="1407161" y="1231391"/>
                  <a:pt x="1430049" y="1202877"/>
                  <a:pt x="1445118" y="1192732"/>
                </a:cubicBezTo>
                <a:cubicBezTo>
                  <a:pt x="1460187" y="1182587"/>
                  <a:pt x="1475374" y="1195845"/>
                  <a:pt x="1486010" y="1190693"/>
                </a:cubicBezTo>
                <a:cubicBezTo>
                  <a:pt x="1496645" y="1185541"/>
                  <a:pt x="1499973" y="1177629"/>
                  <a:pt x="1508931" y="1161822"/>
                </a:cubicBezTo>
                <a:cubicBezTo>
                  <a:pt x="1517890" y="1146016"/>
                  <a:pt x="1525931" y="1115907"/>
                  <a:pt x="1539758" y="1095851"/>
                </a:cubicBezTo>
                <a:cubicBezTo>
                  <a:pt x="1553584" y="1075795"/>
                  <a:pt x="1578525" y="1060066"/>
                  <a:pt x="1591886" y="1041486"/>
                </a:cubicBezTo>
                <a:cubicBezTo>
                  <a:pt x="1605247" y="1022907"/>
                  <a:pt x="1615644" y="1009701"/>
                  <a:pt x="1619928" y="984376"/>
                </a:cubicBezTo>
                <a:cubicBezTo>
                  <a:pt x="1624211" y="959051"/>
                  <a:pt x="1613945" y="951095"/>
                  <a:pt x="1617592" y="889535"/>
                </a:cubicBezTo>
                <a:cubicBezTo>
                  <a:pt x="1618217" y="857518"/>
                  <a:pt x="1635701" y="821209"/>
                  <a:pt x="1649138" y="800813"/>
                </a:cubicBezTo>
                <a:cubicBezTo>
                  <a:pt x="1662574" y="780417"/>
                  <a:pt x="1684188" y="771238"/>
                  <a:pt x="1698209" y="767159"/>
                </a:cubicBezTo>
                <a:cubicBezTo>
                  <a:pt x="1702883" y="754921"/>
                  <a:pt x="1678735" y="712770"/>
                  <a:pt x="1691198" y="687615"/>
                </a:cubicBezTo>
                <a:cubicBezTo>
                  <a:pt x="1703661" y="662460"/>
                  <a:pt x="1753123" y="633565"/>
                  <a:pt x="1772986" y="616228"/>
                </a:cubicBezTo>
                <a:cubicBezTo>
                  <a:pt x="1792849" y="598891"/>
                  <a:pt x="1796354" y="587674"/>
                  <a:pt x="1810374" y="583594"/>
                </a:cubicBezTo>
                <a:cubicBezTo>
                  <a:pt x="1862187" y="515760"/>
                  <a:pt x="1859761" y="545129"/>
                  <a:pt x="1880477" y="530565"/>
                </a:cubicBezTo>
                <a:cubicBezTo>
                  <a:pt x="1901194" y="516000"/>
                  <a:pt x="1915976" y="509804"/>
                  <a:pt x="1934670" y="496207"/>
                </a:cubicBezTo>
                <a:cubicBezTo>
                  <a:pt x="1953364" y="482610"/>
                  <a:pt x="1974218" y="456002"/>
                  <a:pt x="1992642" y="448980"/>
                </a:cubicBezTo>
                <a:cubicBezTo>
                  <a:pt x="2006663" y="440822"/>
                  <a:pt x="2024774" y="432153"/>
                  <a:pt x="2041715" y="424505"/>
                </a:cubicBezTo>
                <a:cubicBezTo>
                  <a:pt x="2058656" y="416857"/>
                  <a:pt x="2072093" y="411249"/>
                  <a:pt x="2094292" y="403090"/>
                </a:cubicBezTo>
                <a:cubicBezTo>
                  <a:pt x="2116491" y="394932"/>
                  <a:pt x="2152906" y="382864"/>
                  <a:pt x="2174911" y="375555"/>
                </a:cubicBezTo>
                <a:cubicBezTo>
                  <a:pt x="2196915" y="368245"/>
                  <a:pt x="2212299" y="367396"/>
                  <a:pt x="2226320" y="359238"/>
                </a:cubicBezTo>
                <a:cubicBezTo>
                  <a:pt x="2237224" y="348359"/>
                  <a:pt x="2248909" y="344280"/>
                  <a:pt x="2259034" y="326604"/>
                </a:cubicBezTo>
                <a:cubicBezTo>
                  <a:pt x="2269160" y="308928"/>
                  <a:pt x="2277729" y="277653"/>
                  <a:pt x="2287076" y="253178"/>
                </a:cubicBezTo>
                <a:cubicBezTo>
                  <a:pt x="2291749" y="240941"/>
                  <a:pt x="2295838" y="231252"/>
                  <a:pt x="2301096" y="216465"/>
                </a:cubicBezTo>
                <a:cubicBezTo>
                  <a:pt x="2306354" y="201679"/>
                  <a:pt x="2311028" y="183322"/>
                  <a:pt x="2318622" y="164456"/>
                </a:cubicBezTo>
                <a:cubicBezTo>
                  <a:pt x="2326216" y="145590"/>
                  <a:pt x="2325888" y="113640"/>
                  <a:pt x="2346662" y="103267"/>
                </a:cubicBezTo>
                <a:cubicBezTo>
                  <a:pt x="2352162" y="84062"/>
                  <a:pt x="2368010" y="43387"/>
                  <a:pt x="2385220" y="35961"/>
                </a:cubicBezTo>
                <a:cubicBezTo>
                  <a:pt x="2402431" y="28535"/>
                  <a:pt x="2431234" y="49532"/>
                  <a:pt x="2449929" y="58711"/>
                </a:cubicBezTo>
                <a:cubicBezTo>
                  <a:pt x="2468623" y="67890"/>
                  <a:pt x="2496486" y="93292"/>
                  <a:pt x="2511406" y="94089"/>
                </a:cubicBezTo>
                <a:cubicBezTo>
                  <a:pt x="2526326" y="94885"/>
                  <a:pt x="2519974" y="70293"/>
                  <a:pt x="2539447" y="63494"/>
                </a:cubicBezTo>
                <a:cubicBezTo>
                  <a:pt x="2558920" y="56695"/>
                  <a:pt x="2607214" y="53636"/>
                  <a:pt x="2628245" y="53297"/>
                </a:cubicBezTo>
                <a:cubicBezTo>
                  <a:pt x="2649275" y="52958"/>
                  <a:pt x="2652391" y="56696"/>
                  <a:pt x="2665633" y="61455"/>
                </a:cubicBezTo>
                <a:cubicBezTo>
                  <a:pt x="2678875" y="66214"/>
                  <a:pt x="2686665" y="80492"/>
                  <a:pt x="2707695" y="81851"/>
                </a:cubicBezTo>
                <a:cubicBezTo>
                  <a:pt x="2728725" y="83211"/>
                  <a:pt x="2761561" y="72110"/>
                  <a:pt x="2791819" y="69614"/>
                </a:cubicBezTo>
                <a:cubicBezTo>
                  <a:pt x="2822077" y="67117"/>
                  <a:pt x="2861201" y="70949"/>
                  <a:pt x="2889242" y="66869"/>
                </a:cubicBezTo>
                <a:cubicBezTo>
                  <a:pt x="2917283" y="62790"/>
                  <a:pt x="2938915" y="49440"/>
                  <a:pt x="2960066" y="45138"/>
                </a:cubicBezTo>
                <a:cubicBezTo>
                  <a:pt x="2974087" y="41059"/>
                  <a:pt x="2987329" y="35621"/>
                  <a:pt x="3002128" y="32901"/>
                </a:cubicBezTo>
                <a:cubicBezTo>
                  <a:pt x="3016928" y="30181"/>
                  <a:pt x="3035742" y="31148"/>
                  <a:pt x="3048864" y="28822"/>
                </a:cubicBezTo>
                <a:cubicBezTo>
                  <a:pt x="3061985" y="26495"/>
                  <a:pt x="3072289" y="23699"/>
                  <a:pt x="3080857" y="18940"/>
                </a:cubicBezTo>
                <a:cubicBezTo>
                  <a:pt x="3089426" y="14181"/>
                  <a:pt x="3088005" y="-2282"/>
                  <a:pt x="3100273" y="267"/>
                </a:cubicBezTo>
                <a:close/>
              </a:path>
            </a:pathLst>
          </a:custGeom>
          <a:effectLst>
            <a:outerShdw blurRad="152400" dist="38100" sx="102000" sy="102000" algn="tl" rotWithShape="0">
              <a:prstClr val="black">
                <a:alpha val="80000"/>
              </a:prst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E87D022-4DD7-42F1-A201-7C1F19B970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0" r="20000"/>
          <a:stretch/>
        </p:blipFill>
        <p:spPr>
          <a:xfrm>
            <a:off x="4343400" y="1600200"/>
            <a:ext cx="2033444" cy="201730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3493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85EE9AFD-7416-FC9D-7362-CB3A0AB41638}"/>
              </a:ext>
            </a:extLst>
          </p:cNvPr>
          <p:cNvSpPr txBox="1"/>
          <p:nvPr/>
        </p:nvSpPr>
        <p:spPr>
          <a:xfrm>
            <a:off x="948104" y="69816"/>
            <a:ext cx="102957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s-PE" sz="2800" b="1" i="0" u="none" strike="noStrike" dirty="0">
                <a:solidFill>
                  <a:srgbClr val="2C6CB3"/>
                </a:solidFill>
                <a:effectLst/>
                <a:latin typeface="Abadi" panose="020B0604020104020204" pitchFamily="34" charset="0"/>
              </a:rPr>
              <a:t>SUB GERENCIA DE PLANIFICACIÓN, PRESUPUESTO E INVERSIONES</a:t>
            </a:r>
            <a:endParaRPr lang="es-PE" sz="2800" dirty="0">
              <a:latin typeface="Abadi" panose="020B0604020104020204" pitchFamily="34" charset="0"/>
            </a:endParaRPr>
          </a:p>
        </p:txBody>
      </p:sp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id="{842ECCCA-24AB-45D6-89CF-87A03CAE8C5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9977114"/>
              </p:ext>
            </p:extLst>
          </p:nvPr>
        </p:nvGraphicFramePr>
        <p:xfrm>
          <a:off x="152400" y="660950"/>
          <a:ext cx="12039600" cy="61123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Título 1">
            <a:extLst>
              <a:ext uri="{FF2B5EF4-FFF2-40B4-BE49-F238E27FC236}">
                <a16:creationId xmlns:a16="http://schemas.microsoft.com/office/drawing/2014/main" id="{350BC8C3-4C90-4442-A534-D35DC25F63C1}"/>
              </a:ext>
            </a:extLst>
          </p:cNvPr>
          <p:cNvSpPr txBox="1">
            <a:spLocks/>
          </p:cNvSpPr>
          <p:nvPr/>
        </p:nvSpPr>
        <p:spPr>
          <a:xfrm>
            <a:off x="303240" y="2966187"/>
            <a:ext cx="2249041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2C6CB3"/>
                </a:solidFill>
                <a:latin typeface="Abadi" panose="020B0604020104020204" pitchFamily="34" charset="0"/>
                <a:ea typeface="+mj-ea"/>
                <a:cs typeface="Abadi" panose="020B0604020104020204" pitchFamily="34" charset="0"/>
              </a:defRPr>
            </a:lvl1pPr>
          </a:lstStyle>
          <a:p>
            <a:r>
              <a:rPr lang="es-ES" kern="0" dirty="0"/>
              <a:t>1. ACTIVIDADES Y/O LOGROS:</a:t>
            </a:r>
            <a:endParaRPr lang="es-PE" kern="0" dirty="0"/>
          </a:p>
        </p:txBody>
      </p:sp>
    </p:spTree>
    <p:extLst>
      <p:ext uri="{BB962C8B-B14F-4D97-AF65-F5344CB8AC3E}">
        <p14:creationId xmlns:p14="http://schemas.microsoft.com/office/powerpoint/2010/main" val="2472248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85EE9AFD-7416-FC9D-7362-CB3A0AB41638}"/>
              </a:ext>
            </a:extLst>
          </p:cNvPr>
          <p:cNvSpPr txBox="1"/>
          <p:nvPr/>
        </p:nvSpPr>
        <p:spPr>
          <a:xfrm>
            <a:off x="948104" y="69816"/>
            <a:ext cx="102957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s-PE" sz="2800" b="1" i="0" u="none" strike="noStrike" dirty="0">
                <a:solidFill>
                  <a:srgbClr val="2C6CB3"/>
                </a:solidFill>
                <a:effectLst/>
                <a:latin typeface="Abadi" panose="020B0604020104020204" pitchFamily="34" charset="0"/>
              </a:rPr>
              <a:t>SUB GERENCIA DE PLANIFICACIÓN, PRESUPUESTO E INVERSIONES</a:t>
            </a:r>
            <a:endParaRPr lang="es-PE" sz="2800" dirty="0">
              <a:latin typeface="Abadi" panose="020B0604020104020204" pitchFamily="34" charset="0"/>
            </a:endParaRP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B5DBD7B9-0F1C-497C-AD42-FEF99493D77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9345840"/>
              </p:ext>
            </p:extLst>
          </p:nvPr>
        </p:nvGraphicFramePr>
        <p:xfrm>
          <a:off x="948103" y="512284"/>
          <a:ext cx="11140063" cy="61951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5735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85EE9AFD-7416-FC9D-7362-CB3A0AB41638}"/>
              </a:ext>
            </a:extLst>
          </p:cNvPr>
          <p:cNvSpPr txBox="1"/>
          <p:nvPr/>
        </p:nvSpPr>
        <p:spPr>
          <a:xfrm>
            <a:off x="948104" y="69816"/>
            <a:ext cx="102957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s-PE" sz="2800" b="1" i="0" u="none" strike="noStrike" dirty="0">
                <a:solidFill>
                  <a:srgbClr val="2C6CB3"/>
                </a:solidFill>
                <a:effectLst/>
                <a:latin typeface="Abadi" panose="020B0604020104020204" pitchFamily="34" charset="0"/>
              </a:rPr>
              <a:t>SUB GERENCIA DE PLANIFICACIÓN, PRESUPUESTO E INVERSIONES</a:t>
            </a:r>
            <a:endParaRPr lang="es-PE" sz="2800" dirty="0">
              <a:latin typeface="Abadi" panose="020B0604020104020204" pitchFamily="34" charset="0"/>
            </a:endParaRP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762F20B2-9BE5-4282-B1F9-CF2F403DE58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1626445"/>
              </p:ext>
            </p:extLst>
          </p:nvPr>
        </p:nvGraphicFramePr>
        <p:xfrm>
          <a:off x="152400" y="829733"/>
          <a:ext cx="11887200" cy="49614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B4A0020E-D054-4BB0-A4F7-68C33D3EC03E}"/>
              </a:ext>
            </a:extLst>
          </p:cNvPr>
          <p:cNvSpPr txBox="1"/>
          <p:nvPr/>
        </p:nvSpPr>
        <p:spPr>
          <a:xfrm>
            <a:off x="3168160" y="5868450"/>
            <a:ext cx="88714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s-ES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Alcanzar al 31 de diciembre del 2024, </a:t>
            </a:r>
            <a:r>
              <a:rPr lang="es-E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el 40% de </a:t>
            </a:r>
            <a:r>
              <a:rPr lang="es-ES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ejecución presupuestal por toda fuente de financiamiento de la Sub Región Pacifico.</a:t>
            </a:r>
            <a:endParaRPr lang="es-ES" sz="2800" dirty="0">
              <a:effectLst/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9817334D-1F16-4137-948D-B27B31D2C47C}"/>
              </a:ext>
            </a:extLst>
          </p:cNvPr>
          <p:cNvSpPr txBox="1">
            <a:spLocks/>
          </p:cNvSpPr>
          <p:nvPr/>
        </p:nvSpPr>
        <p:spPr>
          <a:xfrm>
            <a:off x="152400" y="6099283"/>
            <a:ext cx="3320562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2C6CB3"/>
                </a:solidFill>
                <a:latin typeface="Abadi" panose="020B0604020104020204" pitchFamily="34" charset="0"/>
                <a:ea typeface="+mj-ea"/>
                <a:cs typeface="Abadi" panose="020B0604020104020204" pitchFamily="34" charset="0"/>
              </a:defRPr>
            </a:lvl1pPr>
          </a:lstStyle>
          <a:p>
            <a:r>
              <a:rPr lang="es-ES" kern="0" dirty="0"/>
              <a:t>2. RETOS Y DESAFIOS:</a:t>
            </a:r>
            <a:endParaRPr lang="es-PE" kern="0" dirty="0"/>
          </a:p>
        </p:txBody>
      </p:sp>
    </p:spTree>
    <p:extLst>
      <p:ext uri="{BB962C8B-B14F-4D97-AF65-F5344CB8AC3E}">
        <p14:creationId xmlns:p14="http://schemas.microsoft.com/office/powerpoint/2010/main" val="320585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E5B20D42-7891-423A-8B57-C05BF829ECE1}"/>
              </a:ext>
            </a:extLst>
          </p:cNvPr>
          <p:cNvSpPr txBox="1">
            <a:spLocks/>
          </p:cNvSpPr>
          <p:nvPr/>
        </p:nvSpPr>
        <p:spPr>
          <a:xfrm>
            <a:off x="3871274" y="939746"/>
            <a:ext cx="4449452" cy="2067704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defPPr>
              <a:defRPr lang="es-P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400" b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badi" panose="020B0604020104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s-MX" dirty="0"/>
              <a:t>GERENCIA SUBREGIONAL    EL PACIFICO</a:t>
            </a:r>
            <a:endParaRPr lang="es-PE" dirty="0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9A08661D-1B5E-41CF-BBFC-9622219A622B}"/>
              </a:ext>
            </a:extLst>
          </p:cNvPr>
          <p:cNvGrpSpPr/>
          <p:nvPr/>
        </p:nvGrpSpPr>
        <p:grpSpPr>
          <a:xfrm>
            <a:off x="3739299" y="1082525"/>
            <a:ext cx="4713402" cy="1924925"/>
            <a:chOff x="3214540" y="2255366"/>
            <a:chExt cx="5035484" cy="1932495"/>
          </a:xfrm>
        </p:grpSpPr>
        <p:cxnSp>
          <p:nvCxnSpPr>
            <p:cNvPr id="9" name="Conector recto 8">
              <a:extLst>
                <a:ext uri="{FF2B5EF4-FFF2-40B4-BE49-F238E27FC236}">
                  <a16:creationId xmlns:a16="http://schemas.microsoft.com/office/drawing/2014/main" id="{8910473E-A7E7-42F8-BE39-DD5C62C2DD43}"/>
                </a:ext>
              </a:extLst>
            </p:cNvPr>
            <p:cNvCxnSpPr/>
            <p:nvPr/>
          </p:nvCxnSpPr>
          <p:spPr>
            <a:xfrm>
              <a:off x="3214540" y="2255366"/>
              <a:ext cx="0" cy="1932495"/>
            </a:xfrm>
            <a:prstGeom prst="line">
              <a:avLst/>
            </a:prstGeom>
            <a:ln w="76200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1E8E5EAA-CB27-4967-BF26-B1F51927E992}"/>
                </a:ext>
              </a:extLst>
            </p:cNvPr>
            <p:cNvCxnSpPr/>
            <p:nvPr/>
          </p:nvCxnSpPr>
          <p:spPr>
            <a:xfrm>
              <a:off x="8250024" y="2255366"/>
              <a:ext cx="0" cy="1932495"/>
            </a:xfrm>
            <a:prstGeom prst="line">
              <a:avLst/>
            </a:prstGeom>
            <a:ln w="76200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6E62F904-7835-4498-BDA0-AAC0944B9337}"/>
              </a:ext>
            </a:extLst>
          </p:cNvPr>
          <p:cNvCxnSpPr>
            <a:cxnSpLocks/>
          </p:cNvCxnSpPr>
          <p:nvPr/>
        </p:nvCxnSpPr>
        <p:spPr>
          <a:xfrm flipH="1">
            <a:off x="2381251" y="3178025"/>
            <a:ext cx="7296149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ítulo 1">
            <a:extLst>
              <a:ext uri="{FF2B5EF4-FFF2-40B4-BE49-F238E27FC236}">
                <a16:creationId xmlns:a16="http://schemas.microsoft.com/office/drawing/2014/main" id="{DF324252-D65E-4BF2-B3D6-19F75BEC5956}"/>
              </a:ext>
            </a:extLst>
          </p:cNvPr>
          <p:cNvSpPr txBox="1">
            <a:spLocks/>
          </p:cNvSpPr>
          <p:nvPr/>
        </p:nvSpPr>
        <p:spPr>
          <a:xfrm>
            <a:off x="2343151" y="4815451"/>
            <a:ext cx="7296149" cy="1413899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defPPr>
              <a:defRPr lang="es-P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400" b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badi" panose="020B0604020104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s-MX" sz="4000" dirty="0">
                <a:solidFill>
                  <a:srgbClr val="00B0F0"/>
                </a:solidFill>
              </a:rPr>
              <a:t>U.F. DE ABASTECIMIENTO Y SERVICIOS GENERALES</a:t>
            </a:r>
            <a:endParaRPr lang="es-PE" sz="4000" dirty="0">
              <a:solidFill>
                <a:srgbClr val="00B0F0"/>
              </a:solidFill>
            </a:endParaRP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43400E6F-4AFA-4D36-AAAF-E9F04BFC4B20}"/>
              </a:ext>
            </a:extLst>
          </p:cNvPr>
          <p:cNvCxnSpPr>
            <a:cxnSpLocks/>
          </p:cNvCxnSpPr>
          <p:nvPr/>
        </p:nvCxnSpPr>
        <p:spPr>
          <a:xfrm flipH="1">
            <a:off x="2343151" y="4740125"/>
            <a:ext cx="7296149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Título 1">
            <a:extLst>
              <a:ext uri="{FF2B5EF4-FFF2-40B4-BE49-F238E27FC236}">
                <a16:creationId xmlns:a16="http://schemas.microsoft.com/office/drawing/2014/main" id="{4338B9C4-72D7-4487-8E2E-853382804363}"/>
              </a:ext>
            </a:extLst>
          </p:cNvPr>
          <p:cNvSpPr txBox="1">
            <a:spLocks/>
          </p:cNvSpPr>
          <p:nvPr/>
        </p:nvSpPr>
        <p:spPr>
          <a:xfrm>
            <a:off x="2343151" y="3272401"/>
            <a:ext cx="7296149" cy="1413899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defPPr>
              <a:defRPr lang="es-P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400" b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badi" panose="020B0604020104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s-MX" sz="4800" dirty="0">
                <a:solidFill>
                  <a:schemeClr val="accent4"/>
                </a:solidFill>
              </a:rPr>
              <a:t>SUBGERENCIA DE ADMINISTRACIÓN</a:t>
            </a:r>
            <a:endParaRPr lang="es-PE" sz="4800" dirty="0">
              <a:solidFill>
                <a:schemeClr val="accent4"/>
              </a:solidFill>
            </a:endParaRP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6D7ECA2D-6FD2-45DF-9C9D-8D02ABE940C7}"/>
              </a:ext>
            </a:extLst>
          </p:cNvPr>
          <p:cNvCxnSpPr>
            <a:cxnSpLocks/>
          </p:cNvCxnSpPr>
          <p:nvPr/>
        </p:nvCxnSpPr>
        <p:spPr>
          <a:xfrm flipH="1">
            <a:off x="2305051" y="6397475"/>
            <a:ext cx="7296149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511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85EE9AFD-7416-FC9D-7362-CB3A0AB41638}"/>
              </a:ext>
            </a:extLst>
          </p:cNvPr>
          <p:cNvSpPr txBox="1"/>
          <p:nvPr/>
        </p:nvSpPr>
        <p:spPr>
          <a:xfrm>
            <a:off x="948104" y="69816"/>
            <a:ext cx="102957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s-PE" sz="2800" b="1" i="0" u="none" strike="noStrike" dirty="0">
                <a:solidFill>
                  <a:srgbClr val="00B0F0"/>
                </a:solidFill>
                <a:effectLst/>
                <a:latin typeface="Abadi" panose="020B0604020104020204" pitchFamily="34" charset="0"/>
              </a:rPr>
              <a:t>U.F. DE ABASTECIMIENTO Y SERVICIOS GENERALES</a:t>
            </a:r>
            <a:endParaRPr lang="es-PE" sz="2800" dirty="0">
              <a:solidFill>
                <a:srgbClr val="00B0F0"/>
              </a:solidFill>
              <a:latin typeface="Abadi" panose="020B0604020104020204" pitchFamily="34" charset="0"/>
            </a:endParaRPr>
          </a:p>
        </p:txBody>
      </p:sp>
      <p:sp>
        <p:nvSpPr>
          <p:cNvPr id="5" name="Explosión: 14 puntos 4">
            <a:extLst>
              <a:ext uri="{FF2B5EF4-FFF2-40B4-BE49-F238E27FC236}">
                <a16:creationId xmlns:a16="http://schemas.microsoft.com/office/drawing/2014/main" id="{87322503-F760-4983-B803-4831BE8E07A5}"/>
              </a:ext>
            </a:extLst>
          </p:cNvPr>
          <p:cNvSpPr/>
          <p:nvPr/>
        </p:nvSpPr>
        <p:spPr>
          <a:xfrm rot="21409206">
            <a:off x="3573657" y="6100417"/>
            <a:ext cx="5690920" cy="618454"/>
          </a:xfrm>
          <a:prstGeom prst="irregularSeal2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100" b="1" dirty="0">
                <a:solidFill>
                  <a:srgbClr val="FF0000"/>
                </a:solidFill>
              </a:rPr>
              <a:t>Cantidad de Procesos en la Plataforma SEACE:    </a:t>
            </a:r>
            <a:r>
              <a:rPr lang="es-MX" sz="1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endParaRPr lang="es-PE" sz="11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5E25EA0C-3608-4AE7-8A09-FBAC2D9C80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5970699"/>
              </p:ext>
            </p:extLst>
          </p:nvPr>
        </p:nvGraphicFramePr>
        <p:xfrm>
          <a:off x="90854" y="844063"/>
          <a:ext cx="11690838" cy="5310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7E7DB652-9E47-4D1A-92BB-CB3747CE5A20}"/>
              </a:ext>
            </a:extLst>
          </p:cNvPr>
          <p:cNvSpPr txBox="1">
            <a:spLocks/>
          </p:cNvSpPr>
          <p:nvPr/>
        </p:nvSpPr>
        <p:spPr>
          <a:xfrm>
            <a:off x="4378181" y="703385"/>
            <a:ext cx="7813819" cy="24622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MX" sz="1400" b="1" dirty="0"/>
              <a:t>- Procesos en ejecución</a:t>
            </a:r>
          </a:p>
        </p:txBody>
      </p:sp>
    </p:spTree>
    <p:extLst>
      <p:ext uri="{BB962C8B-B14F-4D97-AF65-F5344CB8AC3E}">
        <p14:creationId xmlns:p14="http://schemas.microsoft.com/office/powerpoint/2010/main" val="1059832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85EE9AFD-7416-FC9D-7362-CB3A0AB41638}"/>
              </a:ext>
            </a:extLst>
          </p:cNvPr>
          <p:cNvSpPr txBox="1"/>
          <p:nvPr/>
        </p:nvSpPr>
        <p:spPr>
          <a:xfrm>
            <a:off x="948104" y="69816"/>
            <a:ext cx="102957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s-PE" sz="2800" b="1" i="0" u="none" strike="noStrike" dirty="0">
                <a:solidFill>
                  <a:srgbClr val="00B0F0"/>
                </a:solidFill>
                <a:effectLst/>
                <a:latin typeface="Abadi" panose="020B0604020104020204" pitchFamily="34" charset="0"/>
              </a:rPr>
              <a:t>U.F. DE ABASTECIMIENTO Y SERVICIOS GENERALES</a:t>
            </a:r>
            <a:endParaRPr lang="es-PE" sz="2800" dirty="0">
              <a:solidFill>
                <a:srgbClr val="00B0F0"/>
              </a:solidFill>
              <a:latin typeface="Abadi" panose="020B0604020104020204" pitchFamily="34" charset="0"/>
            </a:endParaRP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350BC8C3-4C90-4442-A534-D35DC25F63C1}"/>
              </a:ext>
            </a:extLst>
          </p:cNvPr>
          <p:cNvSpPr txBox="1">
            <a:spLocks/>
          </p:cNvSpPr>
          <p:nvPr/>
        </p:nvSpPr>
        <p:spPr>
          <a:xfrm>
            <a:off x="90853" y="586805"/>
            <a:ext cx="444597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2C6CB3"/>
                </a:solidFill>
                <a:latin typeface="Abadi" panose="020B0604020104020204" pitchFamily="34" charset="0"/>
                <a:ea typeface="+mj-ea"/>
                <a:cs typeface="Abadi" panose="020B0604020104020204" pitchFamily="34" charset="0"/>
              </a:defRPr>
            </a:lvl1pPr>
          </a:lstStyle>
          <a:p>
            <a:endParaRPr lang="es-ES" kern="0" dirty="0"/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9D94FD8E-B740-4D64-B3ED-BC5C25A4F8A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456611"/>
              </p:ext>
            </p:extLst>
          </p:nvPr>
        </p:nvGraphicFramePr>
        <p:xfrm>
          <a:off x="90853" y="1090246"/>
          <a:ext cx="11853497" cy="5697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0329A115-8229-4902-9A67-DA03A1A4E404}"/>
              </a:ext>
            </a:extLst>
          </p:cNvPr>
          <p:cNvSpPr/>
          <p:nvPr/>
        </p:nvSpPr>
        <p:spPr>
          <a:xfrm>
            <a:off x="10039350" y="2552700"/>
            <a:ext cx="1905000" cy="17526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rgbClr val="FF0000"/>
                </a:solidFill>
              </a:rPr>
              <a:t>El presupuesto invertido en los procesos equivale a: </a:t>
            </a:r>
            <a:r>
              <a:rPr lang="es-PE" sz="2000" b="1" i="0" u="none" strike="noStrike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76’725,230.77</a:t>
            </a:r>
            <a:endParaRPr lang="es-PE" sz="36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s-PE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C4B26A7-743D-4501-A5CD-C00ACCDA0CA8}"/>
              </a:ext>
            </a:extLst>
          </p:cNvPr>
          <p:cNvSpPr txBox="1"/>
          <p:nvPr/>
        </p:nvSpPr>
        <p:spPr>
          <a:xfrm>
            <a:off x="4024679" y="593036"/>
            <a:ext cx="80764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800" b="1" dirty="0">
                <a:solidFill>
                  <a:schemeClr val="tx1"/>
                </a:solidFill>
              </a:rPr>
              <a:t>Procesos llevado a cabo en la Unidad Funcional de Abastecimiento y Servicios Generales de la Subregión Pacifico (Valor Referencial/Estimado):</a:t>
            </a:r>
          </a:p>
        </p:txBody>
      </p:sp>
    </p:spTree>
    <p:extLst>
      <p:ext uri="{BB962C8B-B14F-4D97-AF65-F5344CB8AC3E}">
        <p14:creationId xmlns:p14="http://schemas.microsoft.com/office/powerpoint/2010/main" val="51431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E5B20D42-7891-423A-8B57-C05BF829ECE1}"/>
              </a:ext>
            </a:extLst>
          </p:cNvPr>
          <p:cNvSpPr txBox="1">
            <a:spLocks/>
          </p:cNvSpPr>
          <p:nvPr/>
        </p:nvSpPr>
        <p:spPr>
          <a:xfrm>
            <a:off x="3871274" y="44396"/>
            <a:ext cx="4449452" cy="2067704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defPPr>
              <a:defRPr lang="es-P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400" b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badi" panose="020B0604020104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s-MX" dirty="0"/>
              <a:t>GERENCIA SUBREGIONAL    EL PACIFICO</a:t>
            </a:r>
            <a:endParaRPr lang="es-PE" dirty="0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9A08661D-1B5E-41CF-BBFC-9622219A622B}"/>
              </a:ext>
            </a:extLst>
          </p:cNvPr>
          <p:cNvGrpSpPr/>
          <p:nvPr/>
        </p:nvGrpSpPr>
        <p:grpSpPr>
          <a:xfrm>
            <a:off x="3739299" y="187175"/>
            <a:ext cx="4713402" cy="1924925"/>
            <a:chOff x="3214540" y="2255366"/>
            <a:chExt cx="5035484" cy="1932495"/>
          </a:xfrm>
        </p:grpSpPr>
        <p:cxnSp>
          <p:nvCxnSpPr>
            <p:cNvPr id="9" name="Conector recto 8">
              <a:extLst>
                <a:ext uri="{FF2B5EF4-FFF2-40B4-BE49-F238E27FC236}">
                  <a16:creationId xmlns:a16="http://schemas.microsoft.com/office/drawing/2014/main" id="{8910473E-A7E7-42F8-BE39-DD5C62C2DD43}"/>
                </a:ext>
              </a:extLst>
            </p:cNvPr>
            <p:cNvCxnSpPr/>
            <p:nvPr/>
          </p:nvCxnSpPr>
          <p:spPr>
            <a:xfrm>
              <a:off x="3214540" y="2255366"/>
              <a:ext cx="0" cy="1932495"/>
            </a:xfrm>
            <a:prstGeom prst="line">
              <a:avLst/>
            </a:prstGeom>
            <a:ln w="76200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1E8E5EAA-CB27-4967-BF26-B1F51927E992}"/>
                </a:ext>
              </a:extLst>
            </p:cNvPr>
            <p:cNvCxnSpPr/>
            <p:nvPr/>
          </p:nvCxnSpPr>
          <p:spPr>
            <a:xfrm>
              <a:off x="8250024" y="2255366"/>
              <a:ext cx="0" cy="1932495"/>
            </a:xfrm>
            <a:prstGeom prst="line">
              <a:avLst/>
            </a:prstGeom>
            <a:ln w="76200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6E62F904-7835-4498-BDA0-AAC0944B9337}"/>
              </a:ext>
            </a:extLst>
          </p:cNvPr>
          <p:cNvCxnSpPr>
            <a:cxnSpLocks/>
          </p:cNvCxnSpPr>
          <p:nvPr/>
        </p:nvCxnSpPr>
        <p:spPr>
          <a:xfrm flipH="1">
            <a:off x="154065" y="2282675"/>
            <a:ext cx="11750520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ítulo 1">
            <a:extLst>
              <a:ext uri="{FF2B5EF4-FFF2-40B4-BE49-F238E27FC236}">
                <a16:creationId xmlns:a16="http://schemas.microsoft.com/office/drawing/2014/main" id="{DF324252-D65E-4BF2-B3D6-19F75BEC5956}"/>
              </a:ext>
            </a:extLst>
          </p:cNvPr>
          <p:cNvSpPr txBox="1">
            <a:spLocks/>
          </p:cNvSpPr>
          <p:nvPr/>
        </p:nvSpPr>
        <p:spPr>
          <a:xfrm>
            <a:off x="2381250" y="2338951"/>
            <a:ext cx="7296149" cy="1897127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defPPr>
              <a:defRPr lang="es-P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400" b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badi" panose="020B0604020104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s-MX" sz="4000" dirty="0">
                <a:solidFill>
                  <a:schemeClr val="accent4"/>
                </a:solidFill>
              </a:rPr>
              <a:t>SUBGERENCIA DE INFRAESTRUCTURA Y MEDIO AMBIENTE</a:t>
            </a:r>
            <a:endParaRPr lang="es-PE" sz="4000" dirty="0">
              <a:solidFill>
                <a:schemeClr val="accent4"/>
              </a:solidFill>
            </a:endParaRP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43400E6F-4AFA-4D36-AAAF-E9F04BFC4B20}"/>
              </a:ext>
            </a:extLst>
          </p:cNvPr>
          <p:cNvCxnSpPr>
            <a:cxnSpLocks/>
          </p:cNvCxnSpPr>
          <p:nvPr/>
        </p:nvCxnSpPr>
        <p:spPr>
          <a:xfrm flipH="1">
            <a:off x="115965" y="4397225"/>
            <a:ext cx="11750520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Título 1">
            <a:extLst>
              <a:ext uri="{FF2B5EF4-FFF2-40B4-BE49-F238E27FC236}">
                <a16:creationId xmlns:a16="http://schemas.microsoft.com/office/drawing/2014/main" id="{02718E93-8ABB-43BA-B781-29351B4CB11E}"/>
              </a:ext>
            </a:extLst>
          </p:cNvPr>
          <p:cNvSpPr txBox="1">
            <a:spLocks/>
          </p:cNvSpPr>
          <p:nvPr/>
        </p:nvSpPr>
        <p:spPr>
          <a:xfrm>
            <a:off x="62649" y="4941811"/>
            <a:ext cx="3600450" cy="78437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defPPr>
              <a:defRPr lang="es-P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400" b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badi" panose="020B0604020104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s-MX" sz="4000" dirty="0">
                <a:solidFill>
                  <a:srgbClr val="00B0F0"/>
                </a:solidFill>
              </a:rPr>
              <a:t>U.F. DE OBRAS</a:t>
            </a:r>
            <a:endParaRPr lang="es-PE" sz="4000" dirty="0">
              <a:solidFill>
                <a:srgbClr val="00B0F0"/>
              </a:solidFill>
            </a:endParaRP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26CFE1D9-72DD-458E-BF55-5B91E450E313}"/>
              </a:ext>
            </a:extLst>
          </p:cNvPr>
          <p:cNvSpPr txBox="1">
            <a:spLocks/>
          </p:cNvSpPr>
          <p:nvPr/>
        </p:nvSpPr>
        <p:spPr>
          <a:xfrm>
            <a:off x="4124420" y="4588890"/>
            <a:ext cx="3720056" cy="1664934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defPPr>
              <a:defRPr lang="es-P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400" b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badi" panose="020B0604020104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s-MX" sz="4000" dirty="0">
                <a:solidFill>
                  <a:srgbClr val="00B0F0"/>
                </a:solidFill>
              </a:rPr>
              <a:t>U.F. DE SUPERVICIÓN Y LIQUIDACIONES</a:t>
            </a:r>
            <a:endParaRPr lang="es-PE" sz="4000" dirty="0">
              <a:solidFill>
                <a:srgbClr val="00B0F0"/>
              </a:solidFill>
            </a:endParaRP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45FE72CF-A4E1-4644-B70F-A95689B0A3FC}"/>
              </a:ext>
            </a:extLst>
          </p:cNvPr>
          <p:cNvSpPr txBox="1">
            <a:spLocks/>
          </p:cNvSpPr>
          <p:nvPr/>
        </p:nvSpPr>
        <p:spPr>
          <a:xfrm>
            <a:off x="8577999" y="4789411"/>
            <a:ext cx="3600450" cy="146441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defPPr>
              <a:defRPr lang="es-PE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400" b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badi" panose="020B0604020104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s-MX" sz="4000" dirty="0">
                <a:solidFill>
                  <a:srgbClr val="00B0F0"/>
                </a:solidFill>
              </a:rPr>
              <a:t>U.F. DE ESTUDIOS Y PROYECTOS</a:t>
            </a:r>
            <a:endParaRPr lang="es-PE" sz="4000" dirty="0">
              <a:solidFill>
                <a:srgbClr val="00B0F0"/>
              </a:solidFill>
            </a:endParaRP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3BFAA38C-1595-448F-8A16-4ADC1EFA4C55}"/>
              </a:ext>
            </a:extLst>
          </p:cNvPr>
          <p:cNvGrpSpPr/>
          <p:nvPr/>
        </p:nvGrpSpPr>
        <p:grpSpPr>
          <a:xfrm>
            <a:off x="3777399" y="4644875"/>
            <a:ext cx="4713402" cy="1924925"/>
            <a:chOff x="3214540" y="2255366"/>
            <a:chExt cx="5035484" cy="1932495"/>
          </a:xfrm>
        </p:grpSpPr>
        <p:cxnSp>
          <p:nvCxnSpPr>
            <p:cNvPr id="18" name="Conector recto 17">
              <a:extLst>
                <a:ext uri="{FF2B5EF4-FFF2-40B4-BE49-F238E27FC236}">
                  <a16:creationId xmlns:a16="http://schemas.microsoft.com/office/drawing/2014/main" id="{6500E417-A1FB-47B4-9CB4-62CAC4BE6E5A}"/>
                </a:ext>
              </a:extLst>
            </p:cNvPr>
            <p:cNvCxnSpPr/>
            <p:nvPr/>
          </p:nvCxnSpPr>
          <p:spPr>
            <a:xfrm>
              <a:off x="3214540" y="2255366"/>
              <a:ext cx="0" cy="1932495"/>
            </a:xfrm>
            <a:prstGeom prst="line">
              <a:avLst/>
            </a:prstGeom>
            <a:ln w="76200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cto 18">
              <a:extLst>
                <a:ext uri="{FF2B5EF4-FFF2-40B4-BE49-F238E27FC236}">
                  <a16:creationId xmlns:a16="http://schemas.microsoft.com/office/drawing/2014/main" id="{C1C49300-AD61-43F1-84F8-634EE941C8E8}"/>
                </a:ext>
              </a:extLst>
            </p:cNvPr>
            <p:cNvCxnSpPr/>
            <p:nvPr/>
          </p:nvCxnSpPr>
          <p:spPr>
            <a:xfrm>
              <a:off x="8250024" y="2255366"/>
              <a:ext cx="0" cy="1932495"/>
            </a:xfrm>
            <a:prstGeom prst="line">
              <a:avLst/>
            </a:prstGeom>
            <a:ln w="76200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650776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4612</TotalTime>
  <Words>1298</Words>
  <Application>Microsoft Office PowerPoint</Application>
  <PresentationFormat>Panorámica</PresentationFormat>
  <Paragraphs>231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32" baseType="lpstr">
      <vt:lpstr>Abadi</vt:lpstr>
      <vt:lpstr>ADLaM Display</vt:lpstr>
      <vt:lpstr>Apple Chancery</vt:lpstr>
      <vt:lpstr>Arial</vt:lpstr>
      <vt:lpstr>Arial Narrow</vt:lpstr>
      <vt:lpstr>Arial Rounded MT Bold</vt:lpstr>
      <vt:lpstr>Bahnschrift SemiBold SemiConden</vt:lpstr>
      <vt:lpstr>Bree EB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 M</dc:creator>
  <cp:lastModifiedBy>Richard</cp:lastModifiedBy>
  <cp:revision>329</cp:revision>
  <dcterms:created xsi:type="dcterms:W3CDTF">2024-05-20T21:57:01Z</dcterms:created>
  <dcterms:modified xsi:type="dcterms:W3CDTF">2024-10-24T16:41:41Z</dcterms:modified>
</cp:coreProperties>
</file>